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4E7A4-2ABD-41DB-8CF7-7C11D0F4DFAE}" type="datetimeFigureOut">
              <a:rPr lang="en-US" smtClean="0"/>
              <a:t>4/12/2016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DF94E-DF2C-42C2-97C1-437195972948}" type="slidenum">
              <a:rPr lang="en-US" smtClean="0"/>
              <a:t>‹#›</a:t>
            </a:fld>
            <a:endParaRPr lang="en-US"/>
          </a:p>
        </p:txBody>
      </p:sp>
    </p:spTree>
    <p:extLst>
      <p:ext uri="{BB962C8B-B14F-4D97-AF65-F5344CB8AC3E}">
        <p14:creationId xmlns:p14="http://schemas.microsoft.com/office/powerpoint/2010/main" val="173544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b="1">
                <a:solidFill>
                  <a:schemeClr val="tx1"/>
                </a:solidFill>
                <a:latin typeface="Verdana" panose="020B0604030504040204" pitchFamily="34" charset="0"/>
              </a:defRPr>
            </a:lvl1pPr>
            <a:lvl2pPr marL="742950" indent="-285750" defTabSz="936625" eaLnBrk="0" hangingPunct="0">
              <a:defRPr b="1">
                <a:solidFill>
                  <a:schemeClr val="tx1"/>
                </a:solidFill>
                <a:latin typeface="Verdana" panose="020B0604030504040204" pitchFamily="34" charset="0"/>
              </a:defRPr>
            </a:lvl2pPr>
            <a:lvl3pPr marL="1143000" indent="-228600" defTabSz="936625" eaLnBrk="0" hangingPunct="0">
              <a:defRPr b="1">
                <a:solidFill>
                  <a:schemeClr val="tx1"/>
                </a:solidFill>
                <a:latin typeface="Verdana" panose="020B0604030504040204" pitchFamily="34" charset="0"/>
              </a:defRPr>
            </a:lvl3pPr>
            <a:lvl4pPr marL="1600200" indent="-228600" defTabSz="936625" eaLnBrk="0" hangingPunct="0">
              <a:defRPr b="1">
                <a:solidFill>
                  <a:schemeClr val="tx1"/>
                </a:solidFill>
                <a:latin typeface="Verdana" panose="020B0604030504040204" pitchFamily="34" charset="0"/>
              </a:defRPr>
            </a:lvl4pPr>
            <a:lvl5pPr marL="2057400" indent="-228600" defTabSz="936625" eaLnBrk="0" hangingPunct="0">
              <a:defRPr b="1">
                <a:solidFill>
                  <a:schemeClr val="tx1"/>
                </a:solidFill>
                <a:latin typeface="Verdana" panose="020B0604030504040204" pitchFamily="34" charset="0"/>
              </a:defRPr>
            </a:lvl5pPr>
            <a:lvl6pPr marL="2514600" indent="-228600" defTabSz="936625" eaLnBrk="0" fontAlgn="base" hangingPunct="0">
              <a:spcBef>
                <a:spcPct val="0"/>
              </a:spcBef>
              <a:spcAft>
                <a:spcPct val="0"/>
              </a:spcAft>
              <a:defRPr b="1">
                <a:solidFill>
                  <a:schemeClr val="tx1"/>
                </a:solidFill>
                <a:latin typeface="Verdana" panose="020B0604030504040204" pitchFamily="34" charset="0"/>
              </a:defRPr>
            </a:lvl6pPr>
            <a:lvl7pPr marL="2971800" indent="-228600" defTabSz="936625" eaLnBrk="0" fontAlgn="base" hangingPunct="0">
              <a:spcBef>
                <a:spcPct val="0"/>
              </a:spcBef>
              <a:spcAft>
                <a:spcPct val="0"/>
              </a:spcAft>
              <a:defRPr b="1">
                <a:solidFill>
                  <a:schemeClr val="tx1"/>
                </a:solidFill>
                <a:latin typeface="Verdana" panose="020B0604030504040204" pitchFamily="34" charset="0"/>
              </a:defRPr>
            </a:lvl7pPr>
            <a:lvl8pPr marL="3429000" indent="-228600" defTabSz="936625" eaLnBrk="0" fontAlgn="base" hangingPunct="0">
              <a:spcBef>
                <a:spcPct val="0"/>
              </a:spcBef>
              <a:spcAft>
                <a:spcPct val="0"/>
              </a:spcAft>
              <a:defRPr b="1">
                <a:solidFill>
                  <a:schemeClr val="tx1"/>
                </a:solidFill>
                <a:latin typeface="Verdana" panose="020B0604030504040204" pitchFamily="34" charset="0"/>
              </a:defRPr>
            </a:lvl8pPr>
            <a:lvl9pPr marL="3886200" indent="-228600" defTabSz="936625"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3A776D77-70D7-41CA-A3B6-70596CCA15FE}" type="slidenum">
              <a:rPr lang="en-US" altLang="en-US" b="0"/>
              <a:pPr eaLnBrk="1" hangingPunct="1"/>
              <a:t>6</a:t>
            </a:fld>
            <a:endParaRPr lang="en-US" altLang="en-US" b="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p>
        </p:txBody>
      </p:sp>
    </p:spTree>
    <p:extLst>
      <p:ext uri="{BB962C8B-B14F-4D97-AF65-F5344CB8AC3E}">
        <p14:creationId xmlns:p14="http://schemas.microsoft.com/office/powerpoint/2010/main" val="3371968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b="1">
                <a:solidFill>
                  <a:schemeClr val="tx1"/>
                </a:solidFill>
                <a:latin typeface="Verdana" panose="020B0604030504040204" pitchFamily="34" charset="0"/>
              </a:defRPr>
            </a:lvl1pPr>
            <a:lvl2pPr marL="742950" indent="-285750" defTabSz="936625" eaLnBrk="0" hangingPunct="0">
              <a:defRPr b="1">
                <a:solidFill>
                  <a:schemeClr val="tx1"/>
                </a:solidFill>
                <a:latin typeface="Verdana" panose="020B0604030504040204" pitchFamily="34" charset="0"/>
              </a:defRPr>
            </a:lvl2pPr>
            <a:lvl3pPr marL="1143000" indent="-228600" defTabSz="936625" eaLnBrk="0" hangingPunct="0">
              <a:defRPr b="1">
                <a:solidFill>
                  <a:schemeClr val="tx1"/>
                </a:solidFill>
                <a:latin typeface="Verdana" panose="020B0604030504040204" pitchFamily="34" charset="0"/>
              </a:defRPr>
            </a:lvl3pPr>
            <a:lvl4pPr marL="1600200" indent="-228600" defTabSz="936625" eaLnBrk="0" hangingPunct="0">
              <a:defRPr b="1">
                <a:solidFill>
                  <a:schemeClr val="tx1"/>
                </a:solidFill>
                <a:latin typeface="Verdana" panose="020B0604030504040204" pitchFamily="34" charset="0"/>
              </a:defRPr>
            </a:lvl4pPr>
            <a:lvl5pPr marL="2057400" indent="-228600" defTabSz="936625" eaLnBrk="0" hangingPunct="0">
              <a:defRPr b="1">
                <a:solidFill>
                  <a:schemeClr val="tx1"/>
                </a:solidFill>
                <a:latin typeface="Verdana" panose="020B0604030504040204" pitchFamily="34" charset="0"/>
              </a:defRPr>
            </a:lvl5pPr>
            <a:lvl6pPr marL="2514600" indent="-228600" defTabSz="936625" eaLnBrk="0" fontAlgn="base" hangingPunct="0">
              <a:spcBef>
                <a:spcPct val="0"/>
              </a:spcBef>
              <a:spcAft>
                <a:spcPct val="0"/>
              </a:spcAft>
              <a:defRPr b="1">
                <a:solidFill>
                  <a:schemeClr val="tx1"/>
                </a:solidFill>
                <a:latin typeface="Verdana" panose="020B0604030504040204" pitchFamily="34" charset="0"/>
              </a:defRPr>
            </a:lvl6pPr>
            <a:lvl7pPr marL="2971800" indent="-228600" defTabSz="936625" eaLnBrk="0" fontAlgn="base" hangingPunct="0">
              <a:spcBef>
                <a:spcPct val="0"/>
              </a:spcBef>
              <a:spcAft>
                <a:spcPct val="0"/>
              </a:spcAft>
              <a:defRPr b="1">
                <a:solidFill>
                  <a:schemeClr val="tx1"/>
                </a:solidFill>
                <a:latin typeface="Verdana" panose="020B0604030504040204" pitchFamily="34" charset="0"/>
              </a:defRPr>
            </a:lvl7pPr>
            <a:lvl8pPr marL="3429000" indent="-228600" defTabSz="936625" eaLnBrk="0" fontAlgn="base" hangingPunct="0">
              <a:spcBef>
                <a:spcPct val="0"/>
              </a:spcBef>
              <a:spcAft>
                <a:spcPct val="0"/>
              </a:spcAft>
              <a:defRPr b="1">
                <a:solidFill>
                  <a:schemeClr val="tx1"/>
                </a:solidFill>
                <a:latin typeface="Verdana" panose="020B0604030504040204" pitchFamily="34" charset="0"/>
              </a:defRPr>
            </a:lvl8pPr>
            <a:lvl9pPr marL="3886200" indent="-228600" defTabSz="936625"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697D8475-0CE3-445B-B4C7-505C81133CB7}" type="slidenum">
              <a:rPr lang="en-US" altLang="en-US" b="0"/>
              <a:pPr eaLnBrk="1" hangingPunct="1"/>
              <a:t>15</a:t>
            </a:fld>
            <a:endParaRPr lang="en-US" altLang="en-US" b="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0457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b="1">
                <a:solidFill>
                  <a:schemeClr val="tx1"/>
                </a:solidFill>
                <a:latin typeface="Verdana" panose="020B0604030504040204" pitchFamily="34" charset="0"/>
              </a:defRPr>
            </a:lvl1pPr>
            <a:lvl2pPr marL="742950" indent="-285750" defTabSz="936625" eaLnBrk="0" hangingPunct="0">
              <a:defRPr b="1">
                <a:solidFill>
                  <a:schemeClr val="tx1"/>
                </a:solidFill>
                <a:latin typeface="Verdana" panose="020B0604030504040204" pitchFamily="34" charset="0"/>
              </a:defRPr>
            </a:lvl2pPr>
            <a:lvl3pPr marL="1143000" indent="-228600" defTabSz="936625" eaLnBrk="0" hangingPunct="0">
              <a:defRPr b="1">
                <a:solidFill>
                  <a:schemeClr val="tx1"/>
                </a:solidFill>
                <a:latin typeface="Verdana" panose="020B0604030504040204" pitchFamily="34" charset="0"/>
              </a:defRPr>
            </a:lvl3pPr>
            <a:lvl4pPr marL="1600200" indent="-228600" defTabSz="936625" eaLnBrk="0" hangingPunct="0">
              <a:defRPr b="1">
                <a:solidFill>
                  <a:schemeClr val="tx1"/>
                </a:solidFill>
                <a:latin typeface="Verdana" panose="020B0604030504040204" pitchFamily="34" charset="0"/>
              </a:defRPr>
            </a:lvl4pPr>
            <a:lvl5pPr marL="2057400" indent="-228600" defTabSz="936625" eaLnBrk="0" hangingPunct="0">
              <a:defRPr b="1">
                <a:solidFill>
                  <a:schemeClr val="tx1"/>
                </a:solidFill>
                <a:latin typeface="Verdana" panose="020B0604030504040204" pitchFamily="34" charset="0"/>
              </a:defRPr>
            </a:lvl5pPr>
            <a:lvl6pPr marL="2514600" indent="-228600" defTabSz="936625" eaLnBrk="0" fontAlgn="base" hangingPunct="0">
              <a:spcBef>
                <a:spcPct val="0"/>
              </a:spcBef>
              <a:spcAft>
                <a:spcPct val="0"/>
              </a:spcAft>
              <a:defRPr b="1">
                <a:solidFill>
                  <a:schemeClr val="tx1"/>
                </a:solidFill>
                <a:latin typeface="Verdana" panose="020B0604030504040204" pitchFamily="34" charset="0"/>
              </a:defRPr>
            </a:lvl6pPr>
            <a:lvl7pPr marL="2971800" indent="-228600" defTabSz="936625" eaLnBrk="0" fontAlgn="base" hangingPunct="0">
              <a:spcBef>
                <a:spcPct val="0"/>
              </a:spcBef>
              <a:spcAft>
                <a:spcPct val="0"/>
              </a:spcAft>
              <a:defRPr b="1">
                <a:solidFill>
                  <a:schemeClr val="tx1"/>
                </a:solidFill>
                <a:latin typeface="Verdana" panose="020B0604030504040204" pitchFamily="34" charset="0"/>
              </a:defRPr>
            </a:lvl7pPr>
            <a:lvl8pPr marL="3429000" indent="-228600" defTabSz="936625" eaLnBrk="0" fontAlgn="base" hangingPunct="0">
              <a:spcBef>
                <a:spcPct val="0"/>
              </a:spcBef>
              <a:spcAft>
                <a:spcPct val="0"/>
              </a:spcAft>
              <a:defRPr b="1">
                <a:solidFill>
                  <a:schemeClr val="tx1"/>
                </a:solidFill>
                <a:latin typeface="Verdana" panose="020B0604030504040204" pitchFamily="34" charset="0"/>
              </a:defRPr>
            </a:lvl8pPr>
            <a:lvl9pPr marL="3886200" indent="-228600" defTabSz="936625"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E507A8E8-66B3-4430-9688-7BD6C9A4AFD9}" type="slidenum">
              <a:rPr lang="en-US" altLang="en-US" b="0"/>
              <a:pPr eaLnBrk="1" hangingPunct="1"/>
              <a:t>7</a:t>
            </a:fld>
            <a:endParaRPr lang="en-US" altLang="en-US" b="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970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b="1">
                <a:solidFill>
                  <a:schemeClr val="tx1"/>
                </a:solidFill>
                <a:latin typeface="Verdana" panose="020B0604030504040204" pitchFamily="34" charset="0"/>
              </a:defRPr>
            </a:lvl1pPr>
            <a:lvl2pPr marL="742950" indent="-285750" defTabSz="936625" eaLnBrk="0" hangingPunct="0">
              <a:defRPr b="1">
                <a:solidFill>
                  <a:schemeClr val="tx1"/>
                </a:solidFill>
                <a:latin typeface="Verdana" panose="020B0604030504040204" pitchFamily="34" charset="0"/>
              </a:defRPr>
            </a:lvl2pPr>
            <a:lvl3pPr marL="1143000" indent="-228600" defTabSz="936625" eaLnBrk="0" hangingPunct="0">
              <a:defRPr b="1">
                <a:solidFill>
                  <a:schemeClr val="tx1"/>
                </a:solidFill>
                <a:latin typeface="Verdana" panose="020B0604030504040204" pitchFamily="34" charset="0"/>
              </a:defRPr>
            </a:lvl3pPr>
            <a:lvl4pPr marL="1600200" indent="-228600" defTabSz="936625" eaLnBrk="0" hangingPunct="0">
              <a:defRPr b="1">
                <a:solidFill>
                  <a:schemeClr val="tx1"/>
                </a:solidFill>
                <a:latin typeface="Verdana" panose="020B0604030504040204" pitchFamily="34" charset="0"/>
              </a:defRPr>
            </a:lvl4pPr>
            <a:lvl5pPr marL="2057400" indent="-228600" defTabSz="936625" eaLnBrk="0" hangingPunct="0">
              <a:defRPr b="1">
                <a:solidFill>
                  <a:schemeClr val="tx1"/>
                </a:solidFill>
                <a:latin typeface="Verdana" panose="020B0604030504040204" pitchFamily="34" charset="0"/>
              </a:defRPr>
            </a:lvl5pPr>
            <a:lvl6pPr marL="2514600" indent="-228600" defTabSz="936625" eaLnBrk="0" fontAlgn="base" hangingPunct="0">
              <a:spcBef>
                <a:spcPct val="0"/>
              </a:spcBef>
              <a:spcAft>
                <a:spcPct val="0"/>
              </a:spcAft>
              <a:defRPr b="1">
                <a:solidFill>
                  <a:schemeClr val="tx1"/>
                </a:solidFill>
                <a:latin typeface="Verdana" panose="020B0604030504040204" pitchFamily="34" charset="0"/>
              </a:defRPr>
            </a:lvl6pPr>
            <a:lvl7pPr marL="2971800" indent="-228600" defTabSz="936625" eaLnBrk="0" fontAlgn="base" hangingPunct="0">
              <a:spcBef>
                <a:spcPct val="0"/>
              </a:spcBef>
              <a:spcAft>
                <a:spcPct val="0"/>
              </a:spcAft>
              <a:defRPr b="1">
                <a:solidFill>
                  <a:schemeClr val="tx1"/>
                </a:solidFill>
                <a:latin typeface="Verdana" panose="020B0604030504040204" pitchFamily="34" charset="0"/>
              </a:defRPr>
            </a:lvl7pPr>
            <a:lvl8pPr marL="3429000" indent="-228600" defTabSz="936625" eaLnBrk="0" fontAlgn="base" hangingPunct="0">
              <a:spcBef>
                <a:spcPct val="0"/>
              </a:spcBef>
              <a:spcAft>
                <a:spcPct val="0"/>
              </a:spcAft>
              <a:defRPr b="1">
                <a:solidFill>
                  <a:schemeClr val="tx1"/>
                </a:solidFill>
                <a:latin typeface="Verdana" panose="020B0604030504040204" pitchFamily="34" charset="0"/>
              </a:defRPr>
            </a:lvl8pPr>
            <a:lvl9pPr marL="3886200" indent="-228600" defTabSz="936625"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CB359459-C2BE-417D-90E5-6B2F7EE32B1D}" type="slidenum">
              <a:rPr lang="en-US" altLang="en-US" b="0"/>
              <a:pPr eaLnBrk="1" hangingPunct="1"/>
              <a:t>8</a:t>
            </a:fld>
            <a:endParaRPr lang="en-US" altLang="en-US" b="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6247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b="1">
                <a:solidFill>
                  <a:schemeClr val="tx1"/>
                </a:solidFill>
                <a:latin typeface="Verdana" panose="020B0604030504040204" pitchFamily="34" charset="0"/>
              </a:defRPr>
            </a:lvl1pPr>
            <a:lvl2pPr marL="742950" indent="-285750" defTabSz="936625" eaLnBrk="0" hangingPunct="0">
              <a:defRPr b="1">
                <a:solidFill>
                  <a:schemeClr val="tx1"/>
                </a:solidFill>
                <a:latin typeface="Verdana" panose="020B0604030504040204" pitchFamily="34" charset="0"/>
              </a:defRPr>
            </a:lvl2pPr>
            <a:lvl3pPr marL="1143000" indent="-228600" defTabSz="936625" eaLnBrk="0" hangingPunct="0">
              <a:defRPr b="1">
                <a:solidFill>
                  <a:schemeClr val="tx1"/>
                </a:solidFill>
                <a:latin typeface="Verdana" panose="020B0604030504040204" pitchFamily="34" charset="0"/>
              </a:defRPr>
            </a:lvl3pPr>
            <a:lvl4pPr marL="1600200" indent="-228600" defTabSz="936625" eaLnBrk="0" hangingPunct="0">
              <a:defRPr b="1">
                <a:solidFill>
                  <a:schemeClr val="tx1"/>
                </a:solidFill>
                <a:latin typeface="Verdana" panose="020B0604030504040204" pitchFamily="34" charset="0"/>
              </a:defRPr>
            </a:lvl4pPr>
            <a:lvl5pPr marL="2057400" indent="-228600" defTabSz="936625" eaLnBrk="0" hangingPunct="0">
              <a:defRPr b="1">
                <a:solidFill>
                  <a:schemeClr val="tx1"/>
                </a:solidFill>
                <a:latin typeface="Verdana" panose="020B0604030504040204" pitchFamily="34" charset="0"/>
              </a:defRPr>
            </a:lvl5pPr>
            <a:lvl6pPr marL="2514600" indent="-228600" defTabSz="936625" eaLnBrk="0" fontAlgn="base" hangingPunct="0">
              <a:spcBef>
                <a:spcPct val="0"/>
              </a:spcBef>
              <a:spcAft>
                <a:spcPct val="0"/>
              </a:spcAft>
              <a:defRPr b="1">
                <a:solidFill>
                  <a:schemeClr val="tx1"/>
                </a:solidFill>
                <a:latin typeface="Verdana" panose="020B0604030504040204" pitchFamily="34" charset="0"/>
              </a:defRPr>
            </a:lvl6pPr>
            <a:lvl7pPr marL="2971800" indent="-228600" defTabSz="936625" eaLnBrk="0" fontAlgn="base" hangingPunct="0">
              <a:spcBef>
                <a:spcPct val="0"/>
              </a:spcBef>
              <a:spcAft>
                <a:spcPct val="0"/>
              </a:spcAft>
              <a:defRPr b="1">
                <a:solidFill>
                  <a:schemeClr val="tx1"/>
                </a:solidFill>
                <a:latin typeface="Verdana" panose="020B0604030504040204" pitchFamily="34" charset="0"/>
              </a:defRPr>
            </a:lvl7pPr>
            <a:lvl8pPr marL="3429000" indent="-228600" defTabSz="936625" eaLnBrk="0" fontAlgn="base" hangingPunct="0">
              <a:spcBef>
                <a:spcPct val="0"/>
              </a:spcBef>
              <a:spcAft>
                <a:spcPct val="0"/>
              </a:spcAft>
              <a:defRPr b="1">
                <a:solidFill>
                  <a:schemeClr val="tx1"/>
                </a:solidFill>
                <a:latin typeface="Verdana" panose="020B0604030504040204" pitchFamily="34" charset="0"/>
              </a:defRPr>
            </a:lvl8pPr>
            <a:lvl9pPr marL="3886200" indent="-228600" defTabSz="936625"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E68E88D0-3010-4DE2-8329-666585266DCE}" type="slidenum">
              <a:rPr lang="en-US" altLang="en-US" b="0"/>
              <a:pPr eaLnBrk="1" hangingPunct="1"/>
              <a:t>9</a:t>
            </a:fld>
            <a:endParaRPr lang="en-US" altLang="en-US" b="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61013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b="1">
                <a:solidFill>
                  <a:schemeClr val="tx1"/>
                </a:solidFill>
                <a:latin typeface="Verdana" panose="020B0604030504040204" pitchFamily="34" charset="0"/>
              </a:defRPr>
            </a:lvl1pPr>
            <a:lvl2pPr marL="742950" indent="-285750" defTabSz="936625" eaLnBrk="0" hangingPunct="0">
              <a:defRPr b="1">
                <a:solidFill>
                  <a:schemeClr val="tx1"/>
                </a:solidFill>
                <a:latin typeface="Verdana" panose="020B0604030504040204" pitchFamily="34" charset="0"/>
              </a:defRPr>
            </a:lvl2pPr>
            <a:lvl3pPr marL="1143000" indent="-228600" defTabSz="936625" eaLnBrk="0" hangingPunct="0">
              <a:defRPr b="1">
                <a:solidFill>
                  <a:schemeClr val="tx1"/>
                </a:solidFill>
                <a:latin typeface="Verdana" panose="020B0604030504040204" pitchFamily="34" charset="0"/>
              </a:defRPr>
            </a:lvl3pPr>
            <a:lvl4pPr marL="1600200" indent="-228600" defTabSz="936625" eaLnBrk="0" hangingPunct="0">
              <a:defRPr b="1">
                <a:solidFill>
                  <a:schemeClr val="tx1"/>
                </a:solidFill>
                <a:latin typeface="Verdana" panose="020B0604030504040204" pitchFamily="34" charset="0"/>
              </a:defRPr>
            </a:lvl4pPr>
            <a:lvl5pPr marL="2057400" indent="-228600" defTabSz="936625" eaLnBrk="0" hangingPunct="0">
              <a:defRPr b="1">
                <a:solidFill>
                  <a:schemeClr val="tx1"/>
                </a:solidFill>
                <a:latin typeface="Verdana" panose="020B0604030504040204" pitchFamily="34" charset="0"/>
              </a:defRPr>
            </a:lvl5pPr>
            <a:lvl6pPr marL="2514600" indent="-228600" defTabSz="936625" eaLnBrk="0" fontAlgn="base" hangingPunct="0">
              <a:spcBef>
                <a:spcPct val="0"/>
              </a:spcBef>
              <a:spcAft>
                <a:spcPct val="0"/>
              </a:spcAft>
              <a:defRPr b="1">
                <a:solidFill>
                  <a:schemeClr val="tx1"/>
                </a:solidFill>
                <a:latin typeface="Verdana" panose="020B0604030504040204" pitchFamily="34" charset="0"/>
              </a:defRPr>
            </a:lvl6pPr>
            <a:lvl7pPr marL="2971800" indent="-228600" defTabSz="936625" eaLnBrk="0" fontAlgn="base" hangingPunct="0">
              <a:spcBef>
                <a:spcPct val="0"/>
              </a:spcBef>
              <a:spcAft>
                <a:spcPct val="0"/>
              </a:spcAft>
              <a:defRPr b="1">
                <a:solidFill>
                  <a:schemeClr val="tx1"/>
                </a:solidFill>
                <a:latin typeface="Verdana" panose="020B0604030504040204" pitchFamily="34" charset="0"/>
              </a:defRPr>
            </a:lvl7pPr>
            <a:lvl8pPr marL="3429000" indent="-228600" defTabSz="936625" eaLnBrk="0" fontAlgn="base" hangingPunct="0">
              <a:spcBef>
                <a:spcPct val="0"/>
              </a:spcBef>
              <a:spcAft>
                <a:spcPct val="0"/>
              </a:spcAft>
              <a:defRPr b="1">
                <a:solidFill>
                  <a:schemeClr val="tx1"/>
                </a:solidFill>
                <a:latin typeface="Verdana" panose="020B0604030504040204" pitchFamily="34" charset="0"/>
              </a:defRPr>
            </a:lvl8pPr>
            <a:lvl9pPr marL="3886200" indent="-228600" defTabSz="936625"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3808D428-6A25-44AC-97F6-0C9E9D8A6719}" type="slidenum">
              <a:rPr lang="en-US" altLang="en-US" b="0"/>
              <a:pPr eaLnBrk="1" hangingPunct="1"/>
              <a:t>10</a:t>
            </a:fld>
            <a:endParaRPr lang="en-US" altLang="en-US" b="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31056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b="1">
                <a:solidFill>
                  <a:schemeClr val="tx1"/>
                </a:solidFill>
                <a:latin typeface="Verdana" panose="020B0604030504040204" pitchFamily="34" charset="0"/>
              </a:defRPr>
            </a:lvl1pPr>
            <a:lvl2pPr marL="742950" indent="-285750" defTabSz="936625" eaLnBrk="0" hangingPunct="0">
              <a:defRPr b="1">
                <a:solidFill>
                  <a:schemeClr val="tx1"/>
                </a:solidFill>
                <a:latin typeface="Verdana" panose="020B0604030504040204" pitchFamily="34" charset="0"/>
              </a:defRPr>
            </a:lvl2pPr>
            <a:lvl3pPr marL="1143000" indent="-228600" defTabSz="936625" eaLnBrk="0" hangingPunct="0">
              <a:defRPr b="1">
                <a:solidFill>
                  <a:schemeClr val="tx1"/>
                </a:solidFill>
                <a:latin typeface="Verdana" panose="020B0604030504040204" pitchFamily="34" charset="0"/>
              </a:defRPr>
            </a:lvl3pPr>
            <a:lvl4pPr marL="1600200" indent="-228600" defTabSz="936625" eaLnBrk="0" hangingPunct="0">
              <a:defRPr b="1">
                <a:solidFill>
                  <a:schemeClr val="tx1"/>
                </a:solidFill>
                <a:latin typeface="Verdana" panose="020B0604030504040204" pitchFamily="34" charset="0"/>
              </a:defRPr>
            </a:lvl4pPr>
            <a:lvl5pPr marL="2057400" indent="-228600" defTabSz="936625" eaLnBrk="0" hangingPunct="0">
              <a:defRPr b="1">
                <a:solidFill>
                  <a:schemeClr val="tx1"/>
                </a:solidFill>
                <a:latin typeface="Verdana" panose="020B0604030504040204" pitchFamily="34" charset="0"/>
              </a:defRPr>
            </a:lvl5pPr>
            <a:lvl6pPr marL="2514600" indent="-228600" defTabSz="936625" eaLnBrk="0" fontAlgn="base" hangingPunct="0">
              <a:spcBef>
                <a:spcPct val="0"/>
              </a:spcBef>
              <a:spcAft>
                <a:spcPct val="0"/>
              </a:spcAft>
              <a:defRPr b="1">
                <a:solidFill>
                  <a:schemeClr val="tx1"/>
                </a:solidFill>
                <a:latin typeface="Verdana" panose="020B0604030504040204" pitchFamily="34" charset="0"/>
              </a:defRPr>
            </a:lvl6pPr>
            <a:lvl7pPr marL="2971800" indent="-228600" defTabSz="936625" eaLnBrk="0" fontAlgn="base" hangingPunct="0">
              <a:spcBef>
                <a:spcPct val="0"/>
              </a:spcBef>
              <a:spcAft>
                <a:spcPct val="0"/>
              </a:spcAft>
              <a:defRPr b="1">
                <a:solidFill>
                  <a:schemeClr val="tx1"/>
                </a:solidFill>
                <a:latin typeface="Verdana" panose="020B0604030504040204" pitchFamily="34" charset="0"/>
              </a:defRPr>
            </a:lvl7pPr>
            <a:lvl8pPr marL="3429000" indent="-228600" defTabSz="936625" eaLnBrk="0" fontAlgn="base" hangingPunct="0">
              <a:spcBef>
                <a:spcPct val="0"/>
              </a:spcBef>
              <a:spcAft>
                <a:spcPct val="0"/>
              </a:spcAft>
              <a:defRPr b="1">
                <a:solidFill>
                  <a:schemeClr val="tx1"/>
                </a:solidFill>
                <a:latin typeface="Verdana" panose="020B0604030504040204" pitchFamily="34" charset="0"/>
              </a:defRPr>
            </a:lvl8pPr>
            <a:lvl9pPr marL="3886200" indent="-228600" defTabSz="936625"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9513E97F-5B4A-44E4-97AC-D0ACB0047F16}" type="slidenum">
              <a:rPr lang="en-US" altLang="en-US" b="0"/>
              <a:pPr eaLnBrk="1" hangingPunct="1"/>
              <a:t>11</a:t>
            </a:fld>
            <a:endParaRPr lang="en-US" altLang="en-US" b="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89368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b="1">
                <a:solidFill>
                  <a:schemeClr val="tx1"/>
                </a:solidFill>
                <a:latin typeface="Verdana" panose="020B0604030504040204" pitchFamily="34" charset="0"/>
              </a:defRPr>
            </a:lvl1pPr>
            <a:lvl2pPr marL="742950" indent="-285750" defTabSz="936625" eaLnBrk="0" hangingPunct="0">
              <a:defRPr b="1">
                <a:solidFill>
                  <a:schemeClr val="tx1"/>
                </a:solidFill>
                <a:latin typeface="Verdana" panose="020B0604030504040204" pitchFamily="34" charset="0"/>
              </a:defRPr>
            </a:lvl2pPr>
            <a:lvl3pPr marL="1143000" indent="-228600" defTabSz="936625" eaLnBrk="0" hangingPunct="0">
              <a:defRPr b="1">
                <a:solidFill>
                  <a:schemeClr val="tx1"/>
                </a:solidFill>
                <a:latin typeface="Verdana" panose="020B0604030504040204" pitchFamily="34" charset="0"/>
              </a:defRPr>
            </a:lvl3pPr>
            <a:lvl4pPr marL="1600200" indent="-228600" defTabSz="936625" eaLnBrk="0" hangingPunct="0">
              <a:defRPr b="1">
                <a:solidFill>
                  <a:schemeClr val="tx1"/>
                </a:solidFill>
                <a:latin typeface="Verdana" panose="020B0604030504040204" pitchFamily="34" charset="0"/>
              </a:defRPr>
            </a:lvl4pPr>
            <a:lvl5pPr marL="2057400" indent="-228600" defTabSz="936625" eaLnBrk="0" hangingPunct="0">
              <a:defRPr b="1">
                <a:solidFill>
                  <a:schemeClr val="tx1"/>
                </a:solidFill>
                <a:latin typeface="Verdana" panose="020B0604030504040204" pitchFamily="34" charset="0"/>
              </a:defRPr>
            </a:lvl5pPr>
            <a:lvl6pPr marL="2514600" indent="-228600" defTabSz="936625" eaLnBrk="0" fontAlgn="base" hangingPunct="0">
              <a:spcBef>
                <a:spcPct val="0"/>
              </a:spcBef>
              <a:spcAft>
                <a:spcPct val="0"/>
              </a:spcAft>
              <a:defRPr b="1">
                <a:solidFill>
                  <a:schemeClr val="tx1"/>
                </a:solidFill>
                <a:latin typeface="Verdana" panose="020B0604030504040204" pitchFamily="34" charset="0"/>
              </a:defRPr>
            </a:lvl6pPr>
            <a:lvl7pPr marL="2971800" indent="-228600" defTabSz="936625" eaLnBrk="0" fontAlgn="base" hangingPunct="0">
              <a:spcBef>
                <a:spcPct val="0"/>
              </a:spcBef>
              <a:spcAft>
                <a:spcPct val="0"/>
              </a:spcAft>
              <a:defRPr b="1">
                <a:solidFill>
                  <a:schemeClr val="tx1"/>
                </a:solidFill>
                <a:latin typeface="Verdana" panose="020B0604030504040204" pitchFamily="34" charset="0"/>
              </a:defRPr>
            </a:lvl7pPr>
            <a:lvl8pPr marL="3429000" indent="-228600" defTabSz="936625" eaLnBrk="0" fontAlgn="base" hangingPunct="0">
              <a:spcBef>
                <a:spcPct val="0"/>
              </a:spcBef>
              <a:spcAft>
                <a:spcPct val="0"/>
              </a:spcAft>
              <a:defRPr b="1">
                <a:solidFill>
                  <a:schemeClr val="tx1"/>
                </a:solidFill>
                <a:latin typeface="Verdana" panose="020B0604030504040204" pitchFamily="34" charset="0"/>
              </a:defRPr>
            </a:lvl8pPr>
            <a:lvl9pPr marL="3886200" indent="-228600" defTabSz="936625"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CD3B83F9-9296-47CE-B9B6-A36E589DB95E}" type="slidenum">
              <a:rPr lang="en-US" altLang="en-US" b="0"/>
              <a:pPr eaLnBrk="1" hangingPunct="1"/>
              <a:t>12</a:t>
            </a:fld>
            <a:endParaRPr lang="en-US" altLang="en-US" b="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0125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b="1">
                <a:solidFill>
                  <a:schemeClr val="tx1"/>
                </a:solidFill>
                <a:latin typeface="Verdana" panose="020B0604030504040204" pitchFamily="34" charset="0"/>
              </a:defRPr>
            </a:lvl1pPr>
            <a:lvl2pPr marL="742950" indent="-285750" defTabSz="936625" eaLnBrk="0" hangingPunct="0">
              <a:defRPr b="1">
                <a:solidFill>
                  <a:schemeClr val="tx1"/>
                </a:solidFill>
                <a:latin typeface="Verdana" panose="020B0604030504040204" pitchFamily="34" charset="0"/>
              </a:defRPr>
            </a:lvl2pPr>
            <a:lvl3pPr marL="1143000" indent="-228600" defTabSz="936625" eaLnBrk="0" hangingPunct="0">
              <a:defRPr b="1">
                <a:solidFill>
                  <a:schemeClr val="tx1"/>
                </a:solidFill>
                <a:latin typeface="Verdana" panose="020B0604030504040204" pitchFamily="34" charset="0"/>
              </a:defRPr>
            </a:lvl3pPr>
            <a:lvl4pPr marL="1600200" indent="-228600" defTabSz="936625" eaLnBrk="0" hangingPunct="0">
              <a:defRPr b="1">
                <a:solidFill>
                  <a:schemeClr val="tx1"/>
                </a:solidFill>
                <a:latin typeface="Verdana" panose="020B0604030504040204" pitchFamily="34" charset="0"/>
              </a:defRPr>
            </a:lvl4pPr>
            <a:lvl5pPr marL="2057400" indent="-228600" defTabSz="936625" eaLnBrk="0" hangingPunct="0">
              <a:defRPr b="1">
                <a:solidFill>
                  <a:schemeClr val="tx1"/>
                </a:solidFill>
                <a:latin typeface="Verdana" panose="020B0604030504040204" pitchFamily="34" charset="0"/>
              </a:defRPr>
            </a:lvl5pPr>
            <a:lvl6pPr marL="2514600" indent="-228600" defTabSz="936625" eaLnBrk="0" fontAlgn="base" hangingPunct="0">
              <a:spcBef>
                <a:spcPct val="0"/>
              </a:spcBef>
              <a:spcAft>
                <a:spcPct val="0"/>
              </a:spcAft>
              <a:defRPr b="1">
                <a:solidFill>
                  <a:schemeClr val="tx1"/>
                </a:solidFill>
                <a:latin typeface="Verdana" panose="020B0604030504040204" pitchFamily="34" charset="0"/>
              </a:defRPr>
            </a:lvl6pPr>
            <a:lvl7pPr marL="2971800" indent="-228600" defTabSz="936625" eaLnBrk="0" fontAlgn="base" hangingPunct="0">
              <a:spcBef>
                <a:spcPct val="0"/>
              </a:spcBef>
              <a:spcAft>
                <a:spcPct val="0"/>
              </a:spcAft>
              <a:defRPr b="1">
                <a:solidFill>
                  <a:schemeClr val="tx1"/>
                </a:solidFill>
                <a:latin typeface="Verdana" panose="020B0604030504040204" pitchFamily="34" charset="0"/>
              </a:defRPr>
            </a:lvl7pPr>
            <a:lvl8pPr marL="3429000" indent="-228600" defTabSz="936625" eaLnBrk="0" fontAlgn="base" hangingPunct="0">
              <a:spcBef>
                <a:spcPct val="0"/>
              </a:spcBef>
              <a:spcAft>
                <a:spcPct val="0"/>
              </a:spcAft>
              <a:defRPr b="1">
                <a:solidFill>
                  <a:schemeClr val="tx1"/>
                </a:solidFill>
                <a:latin typeface="Verdana" panose="020B0604030504040204" pitchFamily="34" charset="0"/>
              </a:defRPr>
            </a:lvl8pPr>
            <a:lvl9pPr marL="3886200" indent="-228600" defTabSz="936625"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5F245BEE-1460-4EC8-8E2B-C386C8A1FD89}" type="slidenum">
              <a:rPr lang="en-US" altLang="en-US" b="0"/>
              <a:pPr eaLnBrk="1" hangingPunct="1"/>
              <a:t>13</a:t>
            </a:fld>
            <a:endParaRPr lang="en-US" altLang="en-US" b="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8263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b="1">
                <a:solidFill>
                  <a:schemeClr val="tx1"/>
                </a:solidFill>
                <a:latin typeface="Verdana" panose="020B0604030504040204" pitchFamily="34" charset="0"/>
              </a:defRPr>
            </a:lvl1pPr>
            <a:lvl2pPr marL="742950" indent="-285750" defTabSz="936625" eaLnBrk="0" hangingPunct="0">
              <a:defRPr b="1">
                <a:solidFill>
                  <a:schemeClr val="tx1"/>
                </a:solidFill>
                <a:latin typeface="Verdana" panose="020B0604030504040204" pitchFamily="34" charset="0"/>
              </a:defRPr>
            </a:lvl2pPr>
            <a:lvl3pPr marL="1143000" indent="-228600" defTabSz="936625" eaLnBrk="0" hangingPunct="0">
              <a:defRPr b="1">
                <a:solidFill>
                  <a:schemeClr val="tx1"/>
                </a:solidFill>
                <a:latin typeface="Verdana" panose="020B0604030504040204" pitchFamily="34" charset="0"/>
              </a:defRPr>
            </a:lvl3pPr>
            <a:lvl4pPr marL="1600200" indent="-228600" defTabSz="936625" eaLnBrk="0" hangingPunct="0">
              <a:defRPr b="1">
                <a:solidFill>
                  <a:schemeClr val="tx1"/>
                </a:solidFill>
                <a:latin typeface="Verdana" panose="020B0604030504040204" pitchFamily="34" charset="0"/>
              </a:defRPr>
            </a:lvl4pPr>
            <a:lvl5pPr marL="2057400" indent="-228600" defTabSz="936625" eaLnBrk="0" hangingPunct="0">
              <a:defRPr b="1">
                <a:solidFill>
                  <a:schemeClr val="tx1"/>
                </a:solidFill>
                <a:latin typeface="Verdana" panose="020B0604030504040204" pitchFamily="34" charset="0"/>
              </a:defRPr>
            </a:lvl5pPr>
            <a:lvl6pPr marL="2514600" indent="-228600" defTabSz="936625" eaLnBrk="0" fontAlgn="base" hangingPunct="0">
              <a:spcBef>
                <a:spcPct val="0"/>
              </a:spcBef>
              <a:spcAft>
                <a:spcPct val="0"/>
              </a:spcAft>
              <a:defRPr b="1">
                <a:solidFill>
                  <a:schemeClr val="tx1"/>
                </a:solidFill>
                <a:latin typeface="Verdana" panose="020B0604030504040204" pitchFamily="34" charset="0"/>
              </a:defRPr>
            </a:lvl6pPr>
            <a:lvl7pPr marL="2971800" indent="-228600" defTabSz="936625" eaLnBrk="0" fontAlgn="base" hangingPunct="0">
              <a:spcBef>
                <a:spcPct val="0"/>
              </a:spcBef>
              <a:spcAft>
                <a:spcPct val="0"/>
              </a:spcAft>
              <a:defRPr b="1">
                <a:solidFill>
                  <a:schemeClr val="tx1"/>
                </a:solidFill>
                <a:latin typeface="Verdana" panose="020B0604030504040204" pitchFamily="34" charset="0"/>
              </a:defRPr>
            </a:lvl7pPr>
            <a:lvl8pPr marL="3429000" indent="-228600" defTabSz="936625" eaLnBrk="0" fontAlgn="base" hangingPunct="0">
              <a:spcBef>
                <a:spcPct val="0"/>
              </a:spcBef>
              <a:spcAft>
                <a:spcPct val="0"/>
              </a:spcAft>
              <a:defRPr b="1">
                <a:solidFill>
                  <a:schemeClr val="tx1"/>
                </a:solidFill>
                <a:latin typeface="Verdana" panose="020B0604030504040204" pitchFamily="34" charset="0"/>
              </a:defRPr>
            </a:lvl8pPr>
            <a:lvl9pPr marL="3886200" indent="-228600" defTabSz="936625"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7226C1AC-47AF-4006-9351-7FC634B7C184}" type="slidenum">
              <a:rPr lang="en-US" altLang="en-US" b="0"/>
              <a:pPr eaLnBrk="1" hangingPunct="1"/>
              <a:t>14</a:t>
            </a:fld>
            <a:endParaRPr lang="en-US" altLang="en-US" b="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67609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4/12/2016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Verb tenses</a:t>
            </a:r>
            <a:endParaRPr lang="en-US" dirty="0"/>
          </a:p>
        </p:txBody>
      </p:sp>
      <p:sp>
        <p:nvSpPr>
          <p:cNvPr id="3" name="Subtitle 2"/>
          <p:cNvSpPr>
            <a:spLocks noGrp="1"/>
          </p:cNvSpPr>
          <p:nvPr>
            <p:ph type="subTitle" idx="1"/>
          </p:nvPr>
        </p:nvSpPr>
        <p:spPr/>
        <p:txBody>
          <a:bodyPr>
            <a:normAutofit lnSpcReduction="10000"/>
          </a:bodyPr>
          <a:lstStyle/>
          <a:p>
            <a:r>
              <a:rPr lang="en-US" dirty="0" smtClean="0"/>
              <a:t>Consistency of Tense</a:t>
            </a:r>
          </a:p>
          <a:p>
            <a:r>
              <a:rPr lang="en-US" dirty="0"/>
              <a:t>&amp;</a:t>
            </a:r>
            <a:endParaRPr lang="en-US" dirty="0" smtClean="0"/>
          </a:p>
          <a:p>
            <a:r>
              <a:rPr lang="en-US" dirty="0" smtClean="0"/>
              <a:t>Modals</a:t>
            </a:r>
            <a:endParaRPr lang="en-US" dirty="0"/>
          </a:p>
        </p:txBody>
      </p:sp>
      <p:cxnSp>
        <p:nvCxnSpPr>
          <p:cNvPr id="5" name="Straight Connector 4"/>
          <p:cNvCxnSpPr/>
          <p:nvPr/>
        </p:nvCxnSpPr>
        <p:spPr>
          <a:xfrm>
            <a:off x="1043189" y="3528810"/>
            <a:ext cx="10058400" cy="51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38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922294" y="285201"/>
            <a:ext cx="10353761" cy="715964"/>
          </a:xfrm>
        </p:spPr>
        <p:txBody>
          <a:bodyPr/>
          <a:lstStyle/>
          <a:p>
            <a:pPr eaLnBrk="1" hangingPunct="1">
              <a:defRPr/>
            </a:pPr>
            <a:r>
              <a:rPr lang="en-US" dirty="0" smtClean="0"/>
              <a:t>Modals</a:t>
            </a:r>
          </a:p>
        </p:txBody>
      </p:sp>
      <p:sp>
        <p:nvSpPr>
          <p:cNvPr id="46083" name="Text Box 3"/>
          <p:cNvSpPr txBox="1">
            <a:spLocks noChangeArrowheads="1"/>
          </p:cNvSpPr>
          <p:nvPr/>
        </p:nvSpPr>
        <p:spPr bwMode="auto">
          <a:xfrm>
            <a:off x="1790162" y="1324190"/>
            <a:ext cx="9594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indent="-342900" eaLnBrk="1" hangingPunct="1">
              <a:buFont typeface="Wingdings" panose="05000000000000000000" pitchFamily="2" charset="2"/>
              <a:buChar char="q"/>
            </a:pPr>
            <a:r>
              <a:rPr lang="en-US" altLang="en-US" sz="2400" b="0" dirty="0">
                <a:latin typeface="+mn-lt"/>
              </a:rPr>
              <a:t>The modal </a:t>
            </a:r>
            <a:r>
              <a:rPr lang="en-US" altLang="en-US" sz="2400" i="1" dirty="0">
                <a:solidFill>
                  <a:srgbClr val="FF9900"/>
                </a:solidFill>
              </a:rPr>
              <a:t>ought</a:t>
            </a:r>
            <a:r>
              <a:rPr lang="en-US" altLang="en-US" sz="2400" dirty="0">
                <a:solidFill>
                  <a:srgbClr val="FF9900"/>
                </a:solidFill>
              </a:rPr>
              <a:t> </a:t>
            </a:r>
            <a:r>
              <a:rPr lang="en-US" altLang="en-US" sz="2400" b="0" dirty="0">
                <a:latin typeface="+mn-lt"/>
              </a:rPr>
              <a:t>is used to express an obligation or a likelihood.</a:t>
            </a:r>
            <a:r>
              <a:rPr lang="en-US" altLang="en-US" sz="2400" b="0" dirty="0">
                <a:solidFill>
                  <a:schemeClr val="hlink"/>
                </a:solidFill>
              </a:rPr>
              <a:t> </a:t>
            </a:r>
          </a:p>
        </p:txBody>
      </p:sp>
      <p:sp>
        <p:nvSpPr>
          <p:cNvPr id="615428" name="Text Box 4"/>
          <p:cNvSpPr txBox="1">
            <a:spLocks noChangeArrowheads="1"/>
          </p:cNvSpPr>
          <p:nvPr/>
        </p:nvSpPr>
        <p:spPr bwMode="auto">
          <a:xfrm>
            <a:off x="3657601" y="2479675"/>
            <a:ext cx="6037263" cy="800219"/>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400" b="0" dirty="0">
                <a:latin typeface="+mn-lt"/>
              </a:rPr>
              <a:t>Reggie </a:t>
            </a:r>
            <a:r>
              <a:rPr lang="en-US" altLang="en-US" sz="2400" dirty="0">
                <a:latin typeface="+mn-lt"/>
              </a:rPr>
              <a:t>ought to </a:t>
            </a:r>
            <a:r>
              <a:rPr lang="en-US" altLang="en-US" sz="2200" dirty="0">
                <a:solidFill>
                  <a:srgbClr val="FF9900"/>
                </a:solidFill>
              </a:rPr>
              <a:t>study </a:t>
            </a:r>
            <a:r>
              <a:rPr lang="en-US" altLang="en-US" sz="2200" b="0" dirty="0">
                <a:latin typeface="+mn-lt"/>
              </a:rPr>
              <a:t>harder for math quizzes. </a:t>
            </a:r>
          </a:p>
        </p:txBody>
      </p:sp>
      <p:sp>
        <p:nvSpPr>
          <p:cNvPr id="615429" name="Text Box 5"/>
          <p:cNvSpPr txBox="1">
            <a:spLocks noChangeArrowheads="1"/>
          </p:cNvSpPr>
          <p:nvPr/>
        </p:nvSpPr>
        <p:spPr bwMode="auto">
          <a:xfrm>
            <a:off x="3633789" y="3498850"/>
            <a:ext cx="6054725" cy="830997"/>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400" b="0" dirty="0">
                <a:latin typeface="+mn-lt"/>
              </a:rPr>
              <a:t>The next quiz </a:t>
            </a:r>
            <a:r>
              <a:rPr lang="en-US" altLang="en-US" sz="2400" dirty="0">
                <a:latin typeface="+mn-lt"/>
              </a:rPr>
              <a:t>ought to </a:t>
            </a:r>
            <a:r>
              <a:rPr lang="en-US" altLang="en-US" sz="2200" dirty="0">
                <a:solidFill>
                  <a:srgbClr val="FF9900"/>
                </a:solidFill>
              </a:rPr>
              <a:t>be</a:t>
            </a:r>
            <a:r>
              <a:rPr lang="en-US" altLang="en-US" sz="2200" b="0" dirty="0">
                <a:solidFill>
                  <a:srgbClr val="330066"/>
                </a:solidFill>
              </a:rPr>
              <a:t> </a:t>
            </a:r>
            <a:r>
              <a:rPr lang="en-US" altLang="en-US" sz="2400" b="0" dirty="0">
                <a:latin typeface="+mn-lt"/>
              </a:rPr>
              <a:t>more difficult than the last one.</a:t>
            </a:r>
          </a:p>
        </p:txBody>
      </p:sp>
      <p:sp>
        <p:nvSpPr>
          <p:cNvPr id="615430" name="Text Box 6"/>
          <p:cNvSpPr txBox="1">
            <a:spLocks noChangeArrowheads="1"/>
          </p:cNvSpPr>
          <p:nvPr/>
        </p:nvSpPr>
        <p:spPr bwMode="auto">
          <a:xfrm>
            <a:off x="2057401" y="2571751"/>
            <a:ext cx="1509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dirty="0">
                <a:solidFill>
                  <a:srgbClr val="FF9900"/>
                </a:solidFill>
              </a:rPr>
              <a:t>Obligation</a:t>
            </a:r>
          </a:p>
        </p:txBody>
      </p:sp>
      <p:sp>
        <p:nvSpPr>
          <p:cNvPr id="615431" name="Text Box 7"/>
          <p:cNvSpPr txBox="1">
            <a:spLocks noChangeArrowheads="1"/>
          </p:cNvSpPr>
          <p:nvPr/>
        </p:nvSpPr>
        <p:spPr bwMode="auto">
          <a:xfrm>
            <a:off x="2057400" y="3581401"/>
            <a:ext cx="163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a:solidFill>
                  <a:srgbClr val="FF9900"/>
                </a:solidFill>
              </a:rPr>
              <a:t>Likelihood</a:t>
            </a:r>
          </a:p>
        </p:txBody>
      </p:sp>
      <p:cxnSp>
        <p:nvCxnSpPr>
          <p:cNvPr id="10" name="Straight Connector 9"/>
          <p:cNvCxnSpPr/>
          <p:nvPr/>
        </p:nvCxnSpPr>
        <p:spPr>
          <a:xfrm>
            <a:off x="901521" y="1068945"/>
            <a:ext cx="10483403" cy="25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046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15430"/>
                                        </p:tgtEl>
                                        <p:attrNameLst>
                                          <p:attrName>style.visibility</p:attrName>
                                        </p:attrNameLst>
                                      </p:cBhvr>
                                      <p:to>
                                        <p:strVal val="visible"/>
                                      </p:to>
                                    </p:set>
                                    <p:anim calcmode="lin" valueType="num">
                                      <p:cBhvr>
                                        <p:cTn id="7" dur="1000" fill="hold"/>
                                        <p:tgtEl>
                                          <p:spTgt spid="615430"/>
                                        </p:tgtEl>
                                        <p:attrNameLst>
                                          <p:attrName>ppt_w</p:attrName>
                                        </p:attrNameLst>
                                      </p:cBhvr>
                                      <p:tavLst>
                                        <p:tav tm="0">
                                          <p:val>
                                            <p:strVal val="#ppt_w*0.70"/>
                                          </p:val>
                                        </p:tav>
                                        <p:tav tm="100000">
                                          <p:val>
                                            <p:strVal val="#ppt_w"/>
                                          </p:val>
                                        </p:tav>
                                      </p:tavLst>
                                    </p:anim>
                                    <p:anim calcmode="lin" valueType="num">
                                      <p:cBhvr>
                                        <p:cTn id="8" dur="1000" fill="hold"/>
                                        <p:tgtEl>
                                          <p:spTgt spid="615430"/>
                                        </p:tgtEl>
                                        <p:attrNameLst>
                                          <p:attrName>ppt_h</p:attrName>
                                        </p:attrNameLst>
                                      </p:cBhvr>
                                      <p:tavLst>
                                        <p:tav tm="0">
                                          <p:val>
                                            <p:strVal val="#ppt_h"/>
                                          </p:val>
                                        </p:tav>
                                        <p:tav tm="100000">
                                          <p:val>
                                            <p:strVal val="#ppt_h"/>
                                          </p:val>
                                        </p:tav>
                                      </p:tavLst>
                                    </p:anim>
                                    <p:animEffect transition="in" filter="fade">
                                      <p:cBhvr>
                                        <p:cTn id="9" dur="1000"/>
                                        <p:tgtEl>
                                          <p:spTgt spid="615430"/>
                                        </p:tgtEl>
                                      </p:cBhvr>
                                    </p:animEffect>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15428"/>
                                        </p:tgtEl>
                                        <p:attrNameLst>
                                          <p:attrName>style.visibility</p:attrName>
                                        </p:attrNameLst>
                                      </p:cBhvr>
                                      <p:to>
                                        <p:strVal val="visible"/>
                                      </p:to>
                                    </p:set>
                                    <p:animEffect transition="in" filter="wipe(left)">
                                      <p:cBhvr>
                                        <p:cTn id="13" dur="500"/>
                                        <p:tgtEl>
                                          <p:spTgt spid="6154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15431"/>
                                        </p:tgtEl>
                                        <p:attrNameLst>
                                          <p:attrName>style.visibility</p:attrName>
                                        </p:attrNameLst>
                                      </p:cBhvr>
                                      <p:to>
                                        <p:strVal val="visible"/>
                                      </p:to>
                                    </p:set>
                                    <p:anim calcmode="lin" valueType="num">
                                      <p:cBhvr>
                                        <p:cTn id="18" dur="1000" fill="hold"/>
                                        <p:tgtEl>
                                          <p:spTgt spid="615431"/>
                                        </p:tgtEl>
                                        <p:attrNameLst>
                                          <p:attrName>ppt_w</p:attrName>
                                        </p:attrNameLst>
                                      </p:cBhvr>
                                      <p:tavLst>
                                        <p:tav tm="0">
                                          <p:val>
                                            <p:strVal val="#ppt_w*0.70"/>
                                          </p:val>
                                        </p:tav>
                                        <p:tav tm="100000">
                                          <p:val>
                                            <p:strVal val="#ppt_w"/>
                                          </p:val>
                                        </p:tav>
                                      </p:tavLst>
                                    </p:anim>
                                    <p:anim calcmode="lin" valueType="num">
                                      <p:cBhvr>
                                        <p:cTn id="19" dur="1000" fill="hold"/>
                                        <p:tgtEl>
                                          <p:spTgt spid="615431"/>
                                        </p:tgtEl>
                                        <p:attrNameLst>
                                          <p:attrName>ppt_h</p:attrName>
                                        </p:attrNameLst>
                                      </p:cBhvr>
                                      <p:tavLst>
                                        <p:tav tm="0">
                                          <p:val>
                                            <p:strVal val="#ppt_h"/>
                                          </p:val>
                                        </p:tav>
                                        <p:tav tm="100000">
                                          <p:val>
                                            <p:strVal val="#ppt_h"/>
                                          </p:val>
                                        </p:tav>
                                      </p:tavLst>
                                    </p:anim>
                                    <p:animEffect transition="in" filter="fade">
                                      <p:cBhvr>
                                        <p:cTn id="20" dur="1000"/>
                                        <p:tgtEl>
                                          <p:spTgt spid="615431"/>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15429"/>
                                        </p:tgtEl>
                                        <p:attrNameLst>
                                          <p:attrName>style.visibility</p:attrName>
                                        </p:attrNameLst>
                                      </p:cBhvr>
                                      <p:to>
                                        <p:strVal val="visible"/>
                                      </p:to>
                                    </p:set>
                                    <p:animEffect transition="in" filter="wipe(left)">
                                      <p:cBhvr>
                                        <p:cTn id="24" dur="500"/>
                                        <p:tgtEl>
                                          <p:spTgt spid="615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8" grpId="0" animBg="1" autoUpdateAnimBg="0"/>
      <p:bldP spid="615429" grpId="0" animBg="1" autoUpdateAnimBg="0"/>
      <p:bldP spid="615430" grpId="0"/>
      <p:bldP spid="6154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479" name="Picture 7" descr="wr?wodata=2_310021335_v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89" y="3600450"/>
            <a:ext cx="17859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474" name="Rectangle 2"/>
          <p:cNvSpPr>
            <a:spLocks noGrp="1" noChangeArrowheads="1"/>
          </p:cNvSpPr>
          <p:nvPr>
            <p:ph type="title"/>
          </p:nvPr>
        </p:nvSpPr>
        <p:spPr>
          <a:xfrm>
            <a:off x="922294" y="321045"/>
            <a:ext cx="10353761" cy="787399"/>
          </a:xfrm>
        </p:spPr>
        <p:txBody>
          <a:bodyPr/>
          <a:lstStyle/>
          <a:p>
            <a:pPr eaLnBrk="1" hangingPunct="1">
              <a:defRPr/>
            </a:pPr>
            <a:r>
              <a:rPr lang="en-US" dirty="0" smtClean="0"/>
              <a:t>Modals</a:t>
            </a:r>
          </a:p>
        </p:txBody>
      </p:sp>
      <p:sp>
        <p:nvSpPr>
          <p:cNvPr id="47108" name="Text Box 3"/>
          <p:cNvSpPr txBox="1">
            <a:spLocks noChangeArrowheads="1"/>
          </p:cNvSpPr>
          <p:nvPr/>
        </p:nvSpPr>
        <p:spPr bwMode="auto">
          <a:xfrm>
            <a:off x="1485106" y="1365003"/>
            <a:ext cx="8985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indent="-342900" eaLnBrk="1" hangingPunct="1">
              <a:buFont typeface="Wingdings" panose="05000000000000000000" pitchFamily="2" charset="2"/>
              <a:buChar char="q"/>
            </a:pPr>
            <a:r>
              <a:rPr lang="en-US" altLang="en-US" sz="2400" b="0" dirty="0">
                <a:latin typeface="+mn-lt"/>
              </a:rPr>
              <a:t>The modal </a:t>
            </a:r>
            <a:r>
              <a:rPr lang="en-US" altLang="en-US" sz="2400" i="1" dirty="0">
                <a:solidFill>
                  <a:srgbClr val="FF9900"/>
                </a:solidFill>
              </a:rPr>
              <a:t>will</a:t>
            </a:r>
            <a:r>
              <a:rPr lang="en-US" altLang="en-US" sz="2400" dirty="0">
                <a:solidFill>
                  <a:srgbClr val="FF9900"/>
                </a:solidFill>
              </a:rPr>
              <a:t> </a:t>
            </a:r>
            <a:r>
              <a:rPr lang="en-US" altLang="en-US" sz="2400" b="0" dirty="0">
                <a:latin typeface="+mn-lt"/>
              </a:rPr>
              <a:t>or</a:t>
            </a:r>
            <a:r>
              <a:rPr lang="en-US" altLang="en-US" sz="2400" b="0" dirty="0">
                <a:solidFill>
                  <a:schemeClr val="hlink"/>
                </a:solidFill>
              </a:rPr>
              <a:t> </a:t>
            </a:r>
            <a:r>
              <a:rPr lang="en-US" altLang="en-US" sz="2400" i="1" dirty="0">
                <a:solidFill>
                  <a:srgbClr val="FF9900"/>
                </a:solidFill>
              </a:rPr>
              <a:t>shall</a:t>
            </a:r>
            <a:r>
              <a:rPr lang="en-US" altLang="en-US" sz="2400" dirty="0">
                <a:solidFill>
                  <a:srgbClr val="FF9900"/>
                </a:solidFill>
              </a:rPr>
              <a:t> </a:t>
            </a:r>
            <a:r>
              <a:rPr lang="en-US" altLang="en-US" sz="2400" b="0" dirty="0">
                <a:latin typeface="+mn-lt"/>
              </a:rPr>
              <a:t>is used to express future time. </a:t>
            </a:r>
          </a:p>
        </p:txBody>
      </p:sp>
      <p:sp>
        <p:nvSpPr>
          <p:cNvPr id="617476" name="Text Box 4"/>
          <p:cNvSpPr txBox="1">
            <a:spLocks noChangeArrowheads="1"/>
          </p:cNvSpPr>
          <p:nvPr/>
        </p:nvSpPr>
        <p:spPr bwMode="auto">
          <a:xfrm>
            <a:off x="4762501" y="3378200"/>
            <a:ext cx="6300451" cy="830997"/>
          </a:xfrm>
          <a:prstGeom prst="rect">
            <a:avLst/>
          </a:prstGeom>
          <a:solidFill>
            <a:schemeClr val="tx2">
              <a:lumMod val="50000"/>
            </a:schemeClr>
          </a:solidFill>
          <a:ln>
            <a:noFill/>
          </a:ln>
        </p:spPr>
        <p:txBody>
          <a:bodyPr wrap="squar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400" b="0" dirty="0">
                <a:latin typeface="+mn-lt"/>
              </a:rPr>
              <a:t>After reviewing the entries, the panel </a:t>
            </a:r>
            <a:r>
              <a:rPr lang="en-US" altLang="en-US" sz="2400" dirty="0">
                <a:latin typeface="+mn-lt"/>
              </a:rPr>
              <a:t>will </a:t>
            </a:r>
            <a:r>
              <a:rPr lang="en-US" altLang="en-US" sz="2200" dirty="0">
                <a:solidFill>
                  <a:srgbClr val="FF9900"/>
                </a:solidFill>
              </a:rPr>
              <a:t>announce </a:t>
            </a:r>
            <a:r>
              <a:rPr lang="en-US" altLang="en-US" sz="2200" b="0" dirty="0">
                <a:latin typeface="+mn-lt"/>
              </a:rPr>
              <a:t>the winner. </a:t>
            </a:r>
          </a:p>
        </p:txBody>
      </p:sp>
      <p:sp>
        <p:nvSpPr>
          <p:cNvPr id="617477" name="Text Box 5"/>
          <p:cNvSpPr txBox="1">
            <a:spLocks noChangeArrowheads="1"/>
          </p:cNvSpPr>
          <p:nvPr/>
        </p:nvSpPr>
        <p:spPr bwMode="auto">
          <a:xfrm>
            <a:off x="2409826" y="2487614"/>
            <a:ext cx="6234113" cy="461665"/>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400" b="0" dirty="0">
                <a:latin typeface="+mn-lt"/>
              </a:rPr>
              <a:t>I </a:t>
            </a:r>
            <a:r>
              <a:rPr lang="en-US" altLang="en-US" sz="2400" dirty="0">
                <a:latin typeface="+mn-lt"/>
              </a:rPr>
              <a:t>shall</a:t>
            </a:r>
            <a:r>
              <a:rPr lang="en-US" altLang="en-US" sz="2400" b="0" dirty="0">
                <a:latin typeface="+mn-lt"/>
              </a:rPr>
              <a:t> </a:t>
            </a:r>
            <a:r>
              <a:rPr lang="en-US" altLang="en-US" sz="2200" dirty="0">
                <a:solidFill>
                  <a:srgbClr val="FF9900"/>
                </a:solidFill>
              </a:rPr>
              <a:t>enter</a:t>
            </a:r>
            <a:r>
              <a:rPr lang="en-US" altLang="en-US" sz="2200" b="0" dirty="0">
                <a:solidFill>
                  <a:srgbClr val="330066"/>
                </a:solidFill>
              </a:rPr>
              <a:t> </a:t>
            </a:r>
            <a:r>
              <a:rPr lang="en-US" altLang="en-US" sz="2400" b="0" dirty="0">
                <a:latin typeface="+mn-lt"/>
              </a:rPr>
              <a:t>my painting in the contest.</a:t>
            </a:r>
          </a:p>
        </p:txBody>
      </p:sp>
      <p:sp>
        <p:nvSpPr>
          <p:cNvPr id="47114" name="Rectangle 16">
            <a:hlinkClick r:id="" action="ppaction://noaction"/>
          </p:cNvPr>
          <p:cNvSpPr>
            <a:spLocks noChangeArrowheads="1"/>
          </p:cNvSpPr>
          <p:nvPr/>
        </p:nvSpPr>
        <p:spPr bwMode="auto">
          <a:xfrm>
            <a:off x="5991225" y="6121401"/>
            <a:ext cx="12509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en-US" altLang="en-US"/>
          </a:p>
        </p:txBody>
      </p:sp>
      <p:cxnSp>
        <p:nvCxnSpPr>
          <p:cNvPr id="11" name="Straight Connector 10"/>
          <p:cNvCxnSpPr/>
          <p:nvPr/>
        </p:nvCxnSpPr>
        <p:spPr>
          <a:xfrm>
            <a:off x="901521" y="1068945"/>
            <a:ext cx="10483403" cy="25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48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7477"/>
                                        </p:tgtEl>
                                        <p:attrNameLst>
                                          <p:attrName>style.visibility</p:attrName>
                                        </p:attrNameLst>
                                      </p:cBhvr>
                                      <p:to>
                                        <p:strVal val="visible"/>
                                      </p:to>
                                    </p:set>
                                    <p:animEffect transition="in" filter="wipe(left)">
                                      <p:cBhvr>
                                        <p:cTn id="7" dur="500"/>
                                        <p:tgtEl>
                                          <p:spTgt spid="617477"/>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17479"/>
                                        </p:tgtEl>
                                        <p:attrNameLst>
                                          <p:attrName>style.visibility</p:attrName>
                                        </p:attrNameLst>
                                      </p:cBhvr>
                                      <p:to>
                                        <p:strVal val="visible"/>
                                      </p:to>
                                    </p:set>
                                    <p:animEffect transition="in" filter="wipe(up)">
                                      <p:cBhvr>
                                        <p:cTn id="11" dur="500"/>
                                        <p:tgtEl>
                                          <p:spTgt spid="6174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17476"/>
                                        </p:tgtEl>
                                        <p:attrNameLst>
                                          <p:attrName>style.visibility</p:attrName>
                                        </p:attrNameLst>
                                      </p:cBhvr>
                                      <p:to>
                                        <p:strVal val="visible"/>
                                      </p:to>
                                    </p:set>
                                    <p:animEffect transition="in" filter="wipe(left)">
                                      <p:cBhvr>
                                        <p:cTn id="16" dur="500"/>
                                        <p:tgtEl>
                                          <p:spTgt spid="617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6" grpId="0" animBg="1" autoUpdateAnimBg="0"/>
      <p:bldP spid="61747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922294" y="275380"/>
            <a:ext cx="10353761" cy="753211"/>
          </a:xfrm>
        </p:spPr>
        <p:txBody>
          <a:bodyPr/>
          <a:lstStyle/>
          <a:p>
            <a:pPr eaLnBrk="1" hangingPunct="1">
              <a:defRPr/>
            </a:pPr>
            <a:r>
              <a:rPr lang="en-US" dirty="0" smtClean="0"/>
              <a:t>Modals</a:t>
            </a:r>
          </a:p>
        </p:txBody>
      </p:sp>
      <p:sp>
        <p:nvSpPr>
          <p:cNvPr id="49155" name="Text Box 3"/>
          <p:cNvSpPr txBox="1">
            <a:spLocks noChangeArrowheads="1"/>
          </p:cNvSpPr>
          <p:nvPr/>
        </p:nvSpPr>
        <p:spPr bwMode="auto">
          <a:xfrm>
            <a:off x="1426335" y="1404204"/>
            <a:ext cx="95851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indent="-342900" eaLnBrk="1" hangingPunct="1">
              <a:buFont typeface="Wingdings" panose="05000000000000000000" pitchFamily="2" charset="2"/>
              <a:buChar char="q"/>
            </a:pPr>
            <a:r>
              <a:rPr lang="en-US" altLang="en-US" sz="2400" b="0" dirty="0">
                <a:latin typeface="+mn-lt"/>
              </a:rPr>
              <a:t>The modal </a:t>
            </a:r>
            <a:r>
              <a:rPr lang="en-US" altLang="en-US" sz="2400" i="1" dirty="0">
                <a:solidFill>
                  <a:srgbClr val="FF9900"/>
                </a:solidFill>
              </a:rPr>
              <a:t>should</a:t>
            </a:r>
            <a:r>
              <a:rPr lang="en-US" altLang="en-US" sz="2400" dirty="0">
                <a:solidFill>
                  <a:srgbClr val="FF9900"/>
                </a:solidFill>
              </a:rPr>
              <a:t> </a:t>
            </a:r>
            <a:r>
              <a:rPr lang="en-US" altLang="en-US" sz="2400" b="0" dirty="0">
                <a:latin typeface="+mn-lt"/>
              </a:rPr>
              <a:t>is used to express a recommendation, an obligation, or a possibility. </a:t>
            </a:r>
          </a:p>
        </p:txBody>
      </p:sp>
      <p:sp>
        <p:nvSpPr>
          <p:cNvPr id="619524" name="Text Box 4"/>
          <p:cNvSpPr txBox="1">
            <a:spLocks noChangeArrowheads="1"/>
          </p:cNvSpPr>
          <p:nvPr/>
        </p:nvSpPr>
        <p:spPr bwMode="auto">
          <a:xfrm>
            <a:off x="4575176" y="2560638"/>
            <a:ext cx="5351463" cy="762000"/>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dirty="0">
                <a:latin typeface="+mn-lt"/>
              </a:rPr>
              <a:t>Terrell </a:t>
            </a:r>
            <a:r>
              <a:rPr lang="en-US" altLang="en-US" sz="2200" dirty="0">
                <a:latin typeface="+mn-lt"/>
              </a:rPr>
              <a:t>should </a:t>
            </a:r>
            <a:r>
              <a:rPr lang="en-US" altLang="en-US" sz="2200" dirty="0">
                <a:solidFill>
                  <a:srgbClr val="FF9900"/>
                </a:solidFill>
              </a:rPr>
              <a:t>leave</a:t>
            </a:r>
            <a:r>
              <a:rPr lang="en-US" altLang="en-US" sz="2200" b="0" dirty="0">
                <a:solidFill>
                  <a:srgbClr val="330066"/>
                </a:solidFill>
              </a:rPr>
              <a:t> </a:t>
            </a:r>
            <a:r>
              <a:rPr lang="en-US" altLang="en-US" sz="2200" b="0" dirty="0">
                <a:latin typeface="+mn-lt"/>
              </a:rPr>
              <a:t>soon to catch the bus. </a:t>
            </a:r>
          </a:p>
        </p:txBody>
      </p:sp>
      <p:sp>
        <p:nvSpPr>
          <p:cNvPr id="619525" name="Text Box 5"/>
          <p:cNvSpPr txBox="1">
            <a:spLocks noChangeArrowheads="1"/>
          </p:cNvSpPr>
          <p:nvPr/>
        </p:nvSpPr>
        <p:spPr bwMode="auto">
          <a:xfrm>
            <a:off x="4584701" y="3560763"/>
            <a:ext cx="5343525" cy="762000"/>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dirty="0">
                <a:latin typeface="+mn-lt"/>
              </a:rPr>
              <a:t>All students </a:t>
            </a:r>
            <a:r>
              <a:rPr lang="en-US" altLang="en-US" sz="2200" dirty="0">
                <a:latin typeface="+mn-lt"/>
              </a:rPr>
              <a:t>should </a:t>
            </a:r>
            <a:r>
              <a:rPr lang="en-US" altLang="en-US" sz="2200" dirty="0">
                <a:solidFill>
                  <a:srgbClr val="FF9900"/>
                </a:solidFill>
              </a:rPr>
              <a:t>get </a:t>
            </a:r>
            <a:r>
              <a:rPr lang="en-US" altLang="en-US" sz="2200" b="0" dirty="0">
                <a:latin typeface="+mn-lt"/>
              </a:rPr>
              <a:t>to school on time.</a:t>
            </a:r>
          </a:p>
        </p:txBody>
      </p:sp>
      <p:sp>
        <p:nvSpPr>
          <p:cNvPr id="619526" name="Text Box 6"/>
          <p:cNvSpPr txBox="1">
            <a:spLocks noChangeArrowheads="1"/>
          </p:cNvSpPr>
          <p:nvPr/>
        </p:nvSpPr>
        <p:spPr bwMode="auto">
          <a:xfrm>
            <a:off x="2057401" y="2728913"/>
            <a:ext cx="242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a:solidFill>
                  <a:srgbClr val="FF9900"/>
                </a:solidFill>
              </a:rPr>
              <a:t>Recommendation</a:t>
            </a:r>
          </a:p>
        </p:txBody>
      </p:sp>
      <p:sp>
        <p:nvSpPr>
          <p:cNvPr id="619527" name="Text Box 7"/>
          <p:cNvSpPr txBox="1">
            <a:spLocks noChangeArrowheads="1"/>
          </p:cNvSpPr>
          <p:nvPr/>
        </p:nvSpPr>
        <p:spPr bwMode="auto">
          <a:xfrm>
            <a:off x="2924175" y="3695701"/>
            <a:ext cx="163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a:solidFill>
                  <a:srgbClr val="FF9900"/>
                </a:solidFill>
              </a:rPr>
              <a:t>Obligation</a:t>
            </a:r>
          </a:p>
        </p:txBody>
      </p:sp>
      <p:sp>
        <p:nvSpPr>
          <p:cNvPr id="619528" name="Text Box 8"/>
          <p:cNvSpPr txBox="1">
            <a:spLocks noChangeArrowheads="1"/>
          </p:cNvSpPr>
          <p:nvPr/>
        </p:nvSpPr>
        <p:spPr bwMode="auto">
          <a:xfrm>
            <a:off x="2947988" y="47132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a:solidFill>
                  <a:srgbClr val="FF9900"/>
                </a:solidFill>
              </a:rPr>
              <a:t>Possibility</a:t>
            </a:r>
          </a:p>
        </p:txBody>
      </p:sp>
      <p:sp>
        <p:nvSpPr>
          <p:cNvPr id="619529" name="Text Box 9"/>
          <p:cNvSpPr txBox="1">
            <a:spLocks noChangeArrowheads="1"/>
          </p:cNvSpPr>
          <p:nvPr/>
        </p:nvSpPr>
        <p:spPr bwMode="auto">
          <a:xfrm>
            <a:off x="4575175" y="4551363"/>
            <a:ext cx="5365750" cy="762000"/>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dirty="0">
                <a:latin typeface="+mn-lt"/>
              </a:rPr>
              <a:t>Should</a:t>
            </a:r>
            <a:r>
              <a:rPr lang="en-US" altLang="en-US" sz="2200" b="0" dirty="0">
                <a:latin typeface="+mn-lt"/>
              </a:rPr>
              <a:t> you </a:t>
            </a:r>
            <a:r>
              <a:rPr lang="en-US" altLang="en-US" sz="2200" dirty="0">
                <a:solidFill>
                  <a:srgbClr val="FF9900"/>
                </a:solidFill>
              </a:rPr>
              <a:t>arrive</a:t>
            </a:r>
            <a:r>
              <a:rPr lang="en-US" altLang="en-US" sz="2200" b="0" dirty="0">
                <a:solidFill>
                  <a:srgbClr val="330066"/>
                </a:solidFill>
              </a:rPr>
              <a:t> </a:t>
            </a:r>
            <a:r>
              <a:rPr lang="en-US" altLang="en-US" sz="2200" b="0" dirty="0">
                <a:latin typeface="+mn-lt"/>
              </a:rPr>
              <a:t>late, please go to the office first.</a:t>
            </a:r>
          </a:p>
        </p:txBody>
      </p:sp>
      <p:sp>
        <p:nvSpPr>
          <p:cNvPr id="49165" name="AutoShape 14">
            <a:hlinkClick r:id="" action="ppaction://noaction" highlightClick="1"/>
          </p:cNvPr>
          <p:cNvSpPr>
            <a:spLocks noChangeArrowheads="1"/>
          </p:cNvSpPr>
          <p:nvPr/>
        </p:nvSpPr>
        <p:spPr bwMode="auto">
          <a:xfrm>
            <a:off x="4710113" y="6070600"/>
            <a:ext cx="1244600" cy="406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en-US" altLang="en-US"/>
          </a:p>
        </p:txBody>
      </p:sp>
      <p:cxnSp>
        <p:nvCxnSpPr>
          <p:cNvPr id="14" name="Straight Connector 13"/>
          <p:cNvCxnSpPr/>
          <p:nvPr/>
        </p:nvCxnSpPr>
        <p:spPr>
          <a:xfrm>
            <a:off x="901521" y="1068945"/>
            <a:ext cx="10483403" cy="25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263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19526"/>
                                        </p:tgtEl>
                                        <p:attrNameLst>
                                          <p:attrName>style.visibility</p:attrName>
                                        </p:attrNameLst>
                                      </p:cBhvr>
                                      <p:to>
                                        <p:strVal val="visible"/>
                                      </p:to>
                                    </p:set>
                                    <p:anim calcmode="lin" valueType="num">
                                      <p:cBhvr>
                                        <p:cTn id="7" dur="1000" fill="hold"/>
                                        <p:tgtEl>
                                          <p:spTgt spid="619526"/>
                                        </p:tgtEl>
                                        <p:attrNameLst>
                                          <p:attrName>ppt_w</p:attrName>
                                        </p:attrNameLst>
                                      </p:cBhvr>
                                      <p:tavLst>
                                        <p:tav tm="0">
                                          <p:val>
                                            <p:strVal val="#ppt_w*0.70"/>
                                          </p:val>
                                        </p:tav>
                                        <p:tav tm="100000">
                                          <p:val>
                                            <p:strVal val="#ppt_w"/>
                                          </p:val>
                                        </p:tav>
                                      </p:tavLst>
                                    </p:anim>
                                    <p:anim calcmode="lin" valueType="num">
                                      <p:cBhvr>
                                        <p:cTn id="8" dur="1000" fill="hold"/>
                                        <p:tgtEl>
                                          <p:spTgt spid="619526"/>
                                        </p:tgtEl>
                                        <p:attrNameLst>
                                          <p:attrName>ppt_h</p:attrName>
                                        </p:attrNameLst>
                                      </p:cBhvr>
                                      <p:tavLst>
                                        <p:tav tm="0">
                                          <p:val>
                                            <p:strVal val="#ppt_h"/>
                                          </p:val>
                                        </p:tav>
                                        <p:tav tm="100000">
                                          <p:val>
                                            <p:strVal val="#ppt_h"/>
                                          </p:val>
                                        </p:tav>
                                      </p:tavLst>
                                    </p:anim>
                                    <p:animEffect transition="in" filter="fade">
                                      <p:cBhvr>
                                        <p:cTn id="9" dur="1000"/>
                                        <p:tgtEl>
                                          <p:spTgt spid="619526"/>
                                        </p:tgtEl>
                                      </p:cBhvr>
                                    </p:animEffect>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19524"/>
                                        </p:tgtEl>
                                        <p:attrNameLst>
                                          <p:attrName>style.visibility</p:attrName>
                                        </p:attrNameLst>
                                      </p:cBhvr>
                                      <p:to>
                                        <p:strVal val="visible"/>
                                      </p:to>
                                    </p:set>
                                    <p:animEffect transition="in" filter="wipe(left)">
                                      <p:cBhvr>
                                        <p:cTn id="13" dur="500"/>
                                        <p:tgtEl>
                                          <p:spTgt spid="6195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19527"/>
                                        </p:tgtEl>
                                        <p:attrNameLst>
                                          <p:attrName>style.visibility</p:attrName>
                                        </p:attrNameLst>
                                      </p:cBhvr>
                                      <p:to>
                                        <p:strVal val="visible"/>
                                      </p:to>
                                    </p:set>
                                    <p:anim calcmode="lin" valueType="num">
                                      <p:cBhvr>
                                        <p:cTn id="18" dur="1000" fill="hold"/>
                                        <p:tgtEl>
                                          <p:spTgt spid="619527"/>
                                        </p:tgtEl>
                                        <p:attrNameLst>
                                          <p:attrName>ppt_w</p:attrName>
                                        </p:attrNameLst>
                                      </p:cBhvr>
                                      <p:tavLst>
                                        <p:tav tm="0">
                                          <p:val>
                                            <p:strVal val="#ppt_w*0.70"/>
                                          </p:val>
                                        </p:tav>
                                        <p:tav tm="100000">
                                          <p:val>
                                            <p:strVal val="#ppt_w"/>
                                          </p:val>
                                        </p:tav>
                                      </p:tavLst>
                                    </p:anim>
                                    <p:anim calcmode="lin" valueType="num">
                                      <p:cBhvr>
                                        <p:cTn id="19" dur="1000" fill="hold"/>
                                        <p:tgtEl>
                                          <p:spTgt spid="619527"/>
                                        </p:tgtEl>
                                        <p:attrNameLst>
                                          <p:attrName>ppt_h</p:attrName>
                                        </p:attrNameLst>
                                      </p:cBhvr>
                                      <p:tavLst>
                                        <p:tav tm="0">
                                          <p:val>
                                            <p:strVal val="#ppt_h"/>
                                          </p:val>
                                        </p:tav>
                                        <p:tav tm="100000">
                                          <p:val>
                                            <p:strVal val="#ppt_h"/>
                                          </p:val>
                                        </p:tav>
                                      </p:tavLst>
                                    </p:anim>
                                    <p:animEffect transition="in" filter="fade">
                                      <p:cBhvr>
                                        <p:cTn id="20" dur="1000"/>
                                        <p:tgtEl>
                                          <p:spTgt spid="619527"/>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19525"/>
                                        </p:tgtEl>
                                        <p:attrNameLst>
                                          <p:attrName>style.visibility</p:attrName>
                                        </p:attrNameLst>
                                      </p:cBhvr>
                                      <p:to>
                                        <p:strVal val="visible"/>
                                      </p:to>
                                    </p:set>
                                    <p:animEffect transition="in" filter="wipe(left)">
                                      <p:cBhvr>
                                        <p:cTn id="24" dur="500"/>
                                        <p:tgtEl>
                                          <p:spTgt spid="61952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619528"/>
                                        </p:tgtEl>
                                        <p:attrNameLst>
                                          <p:attrName>style.visibility</p:attrName>
                                        </p:attrNameLst>
                                      </p:cBhvr>
                                      <p:to>
                                        <p:strVal val="visible"/>
                                      </p:to>
                                    </p:set>
                                    <p:anim calcmode="lin" valueType="num">
                                      <p:cBhvr>
                                        <p:cTn id="29" dur="1000" fill="hold"/>
                                        <p:tgtEl>
                                          <p:spTgt spid="619528"/>
                                        </p:tgtEl>
                                        <p:attrNameLst>
                                          <p:attrName>ppt_w</p:attrName>
                                        </p:attrNameLst>
                                      </p:cBhvr>
                                      <p:tavLst>
                                        <p:tav tm="0">
                                          <p:val>
                                            <p:strVal val="#ppt_w*0.70"/>
                                          </p:val>
                                        </p:tav>
                                        <p:tav tm="100000">
                                          <p:val>
                                            <p:strVal val="#ppt_w"/>
                                          </p:val>
                                        </p:tav>
                                      </p:tavLst>
                                    </p:anim>
                                    <p:anim calcmode="lin" valueType="num">
                                      <p:cBhvr>
                                        <p:cTn id="30" dur="1000" fill="hold"/>
                                        <p:tgtEl>
                                          <p:spTgt spid="619528"/>
                                        </p:tgtEl>
                                        <p:attrNameLst>
                                          <p:attrName>ppt_h</p:attrName>
                                        </p:attrNameLst>
                                      </p:cBhvr>
                                      <p:tavLst>
                                        <p:tav tm="0">
                                          <p:val>
                                            <p:strVal val="#ppt_h"/>
                                          </p:val>
                                        </p:tav>
                                        <p:tav tm="100000">
                                          <p:val>
                                            <p:strVal val="#ppt_h"/>
                                          </p:val>
                                        </p:tav>
                                      </p:tavLst>
                                    </p:anim>
                                    <p:animEffect transition="in" filter="fade">
                                      <p:cBhvr>
                                        <p:cTn id="31" dur="1000"/>
                                        <p:tgtEl>
                                          <p:spTgt spid="619528"/>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19529"/>
                                        </p:tgtEl>
                                        <p:attrNameLst>
                                          <p:attrName>style.visibility</p:attrName>
                                        </p:attrNameLst>
                                      </p:cBhvr>
                                      <p:to>
                                        <p:strVal val="visible"/>
                                      </p:to>
                                    </p:set>
                                    <p:animEffect transition="in" filter="wipe(left)">
                                      <p:cBhvr>
                                        <p:cTn id="35" dur="500"/>
                                        <p:tgtEl>
                                          <p:spTgt spid="619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4" grpId="0" animBg="1" autoUpdateAnimBg="0"/>
      <p:bldP spid="619525" grpId="0" animBg="1" autoUpdateAnimBg="0"/>
      <p:bldP spid="619526" grpId="0"/>
      <p:bldP spid="619527" grpId="0"/>
      <p:bldP spid="619528" grpId="0"/>
      <p:bldP spid="61952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581" name="Picture 13" descr="wr?wodata=2_310479863_v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356" y="2784778"/>
            <a:ext cx="2735262"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1570" name="Rectangle 2"/>
          <p:cNvSpPr>
            <a:spLocks noGrp="1" noChangeArrowheads="1"/>
          </p:cNvSpPr>
          <p:nvPr>
            <p:ph type="title"/>
          </p:nvPr>
        </p:nvSpPr>
        <p:spPr>
          <a:xfrm>
            <a:off x="922294" y="202409"/>
            <a:ext cx="10353761" cy="920749"/>
          </a:xfrm>
        </p:spPr>
        <p:txBody>
          <a:bodyPr/>
          <a:lstStyle/>
          <a:p>
            <a:pPr eaLnBrk="1" hangingPunct="1">
              <a:defRPr/>
            </a:pPr>
            <a:r>
              <a:rPr lang="en-US" dirty="0" smtClean="0"/>
              <a:t>Modals</a:t>
            </a:r>
          </a:p>
        </p:txBody>
      </p:sp>
      <p:sp>
        <p:nvSpPr>
          <p:cNvPr id="50180" name="Text Box 3"/>
          <p:cNvSpPr txBox="1">
            <a:spLocks noChangeArrowheads="1"/>
          </p:cNvSpPr>
          <p:nvPr/>
        </p:nvSpPr>
        <p:spPr bwMode="auto">
          <a:xfrm>
            <a:off x="1602837" y="1288382"/>
            <a:ext cx="906087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indent="-342900" eaLnBrk="1" hangingPunct="1">
              <a:buFont typeface="Wingdings" panose="05000000000000000000" pitchFamily="2" charset="2"/>
              <a:buChar char="q"/>
            </a:pPr>
            <a:r>
              <a:rPr lang="en-US" altLang="en-US" sz="2400" b="0" dirty="0">
                <a:latin typeface="+mn-lt"/>
              </a:rPr>
              <a:t>The modal </a:t>
            </a:r>
            <a:r>
              <a:rPr lang="en-US" altLang="en-US" sz="2400" i="1" dirty="0">
                <a:solidFill>
                  <a:srgbClr val="FF9900"/>
                </a:solidFill>
              </a:rPr>
              <a:t>would</a:t>
            </a:r>
            <a:r>
              <a:rPr lang="en-US" altLang="en-US" sz="2400" dirty="0">
                <a:solidFill>
                  <a:srgbClr val="FF9900"/>
                </a:solidFill>
              </a:rPr>
              <a:t> </a:t>
            </a:r>
            <a:r>
              <a:rPr lang="en-US" altLang="en-US" sz="2400" b="0" dirty="0">
                <a:latin typeface="+mn-lt"/>
              </a:rPr>
              <a:t>is used to express the conditional form of a verb. </a:t>
            </a:r>
            <a:endParaRPr lang="en-US" altLang="en-US" sz="2400" b="0" dirty="0" smtClean="0">
              <a:latin typeface="+mn-lt"/>
            </a:endParaRPr>
          </a:p>
          <a:p>
            <a:pPr marL="342900" indent="-342900" eaLnBrk="1" hangingPunct="1">
              <a:buFont typeface="Wingdings" panose="05000000000000000000" pitchFamily="2" charset="2"/>
              <a:buChar char="q"/>
            </a:pPr>
            <a:r>
              <a:rPr lang="en-US" altLang="en-US" sz="2400" b="0" dirty="0" smtClean="0">
                <a:latin typeface="+mn-lt"/>
              </a:rPr>
              <a:t>In </a:t>
            </a:r>
            <a:r>
              <a:rPr lang="en-US" altLang="en-US" sz="2400" b="0" dirty="0">
                <a:latin typeface="+mn-lt"/>
              </a:rPr>
              <a:t>other words, it is used to express a situation that is contrary to fact. </a:t>
            </a:r>
          </a:p>
        </p:txBody>
      </p:sp>
      <p:sp>
        <p:nvSpPr>
          <p:cNvPr id="621572" name="Text Box 4"/>
          <p:cNvSpPr txBox="1">
            <a:spLocks noChangeArrowheads="1"/>
          </p:cNvSpPr>
          <p:nvPr/>
        </p:nvSpPr>
        <p:spPr bwMode="auto">
          <a:xfrm>
            <a:off x="2546798" y="3014391"/>
            <a:ext cx="5910263" cy="762000"/>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dirty="0">
                <a:latin typeface="+mn-lt"/>
              </a:rPr>
              <a:t>If the weather had been more pleasant, they </a:t>
            </a:r>
            <a:r>
              <a:rPr lang="en-US" altLang="en-US" sz="2200" dirty="0">
                <a:latin typeface="+mn-lt"/>
              </a:rPr>
              <a:t>would</a:t>
            </a:r>
            <a:r>
              <a:rPr lang="en-US" altLang="en-US" sz="2200" b="0" dirty="0">
                <a:latin typeface="+mn-lt"/>
              </a:rPr>
              <a:t> </a:t>
            </a:r>
            <a:r>
              <a:rPr lang="en-US" altLang="en-US" sz="2200" dirty="0">
                <a:solidFill>
                  <a:srgbClr val="FF9900"/>
                </a:solidFill>
              </a:rPr>
              <a:t>have gone</a:t>
            </a:r>
            <a:r>
              <a:rPr lang="en-US" altLang="en-US" sz="2200" b="0" dirty="0">
                <a:solidFill>
                  <a:srgbClr val="330066"/>
                </a:solidFill>
              </a:rPr>
              <a:t> </a:t>
            </a:r>
            <a:r>
              <a:rPr lang="en-US" altLang="en-US" sz="2200" b="0" dirty="0">
                <a:latin typeface="+mn-lt"/>
              </a:rPr>
              <a:t>on a picnic. </a:t>
            </a:r>
          </a:p>
        </p:txBody>
      </p:sp>
      <p:pic>
        <p:nvPicPr>
          <p:cNvPr id="621577" name="Picture 9" descr="wr?wodata=2_310179221_vx"/>
          <p:cNvPicPr>
            <a:picLocks noChangeAspect="1" noChangeArrowheads="1"/>
          </p:cNvPicPr>
          <p:nvPr/>
        </p:nvPicPr>
        <p:blipFill>
          <a:blip r:embed="rId4">
            <a:extLst>
              <a:ext uri="{28A0092B-C50C-407E-A947-70E740481C1C}">
                <a14:useLocalDpi xmlns:a14="http://schemas.microsoft.com/office/drawing/2010/main" val="0"/>
              </a:ext>
            </a:extLst>
          </a:blip>
          <a:srcRect b="17851"/>
          <a:stretch>
            <a:fillRect/>
          </a:stretch>
        </p:blipFill>
        <p:spPr bwMode="auto">
          <a:xfrm>
            <a:off x="2057400" y="4092867"/>
            <a:ext cx="1931988"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1573" name="Text Box 5"/>
          <p:cNvSpPr txBox="1">
            <a:spLocks noChangeArrowheads="1"/>
          </p:cNvSpPr>
          <p:nvPr/>
        </p:nvSpPr>
        <p:spPr bwMode="auto">
          <a:xfrm>
            <a:off x="3678238" y="5486875"/>
            <a:ext cx="6365875" cy="762000"/>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dirty="0">
                <a:latin typeface="+mn-lt"/>
              </a:rPr>
              <a:t>Mrs. Chang </a:t>
            </a:r>
            <a:r>
              <a:rPr lang="en-US" altLang="en-US" sz="2200" dirty="0">
                <a:latin typeface="+mn-lt"/>
              </a:rPr>
              <a:t>would</a:t>
            </a:r>
            <a:r>
              <a:rPr lang="en-US" altLang="en-US" sz="2200" b="0" dirty="0">
                <a:latin typeface="+mn-lt"/>
              </a:rPr>
              <a:t> </a:t>
            </a:r>
            <a:r>
              <a:rPr lang="en-US" altLang="en-US" sz="2200" dirty="0">
                <a:solidFill>
                  <a:srgbClr val="FF9900"/>
                </a:solidFill>
              </a:rPr>
              <a:t>be</a:t>
            </a:r>
            <a:r>
              <a:rPr lang="en-US" altLang="en-US" sz="2200" b="0" dirty="0">
                <a:solidFill>
                  <a:srgbClr val="330066"/>
                </a:solidFill>
              </a:rPr>
              <a:t> </a:t>
            </a:r>
            <a:r>
              <a:rPr lang="en-US" altLang="en-US" sz="2200" b="0" dirty="0">
                <a:latin typeface="+mn-lt"/>
              </a:rPr>
              <a:t>happy to prepare food if you bring the plates and forks.  </a:t>
            </a:r>
          </a:p>
        </p:txBody>
      </p:sp>
      <p:cxnSp>
        <p:nvCxnSpPr>
          <p:cNvPr id="10" name="Straight Connector 9"/>
          <p:cNvCxnSpPr/>
          <p:nvPr/>
        </p:nvCxnSpPr>
        <p:spPr>
          <a:xfrm>
            <a:off x="901521" y="1068945"/>
            <a:ext cx="10483403" cy="25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740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1572"/>
                                        </p:tgtEl>
                                        <p:attrNameLst>
                                          <p:attrName>style.visibility</p:attrName>
                                        </p:attrNameLst>
                                      </p:cBhvr>
                                      <p:to>
                                        <p:strVal val="visible"/>
                                      </p:to>
                                    </p:set>
                                    <p:animEffect transition="in" filter="wipe(left)">
                                      <p:cBhvr>
                                        <p:cTn id="7" dur="500"/>
                                        <p:tgtEl>
                                          <p:spTgt spid="621572"/>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621581"/>
                                        </p:tgtEl>
                                        <p:attrNameLst>
                                          <p:attrName>style.visibility</p:attrName>
                                        </p:attrNameLst>
                                      </p:cBhvr>
                                      <p:to>
                                        <p:strVal val="visible"/>
                                      </p:to>
                                    </p:set>
                                    <p:anim calcmode="lin" valueType="num">
                                      <p:cBhvr>
                                        <p:cTn id="11" dur="1000" fill="hold"/>
                                        <p:tgtEl>
                                          <p:spTgt spid="621581"/>
                                        </p:tgtEl>
                                        <p:attrNameLst>
                                          <p:attrName>ppt_w</p:attrName>
                                        </p:attrNameLst>
                                      </p:cBhvr>
                                      <p:tavLst>
                                        <p:tav tm="0">
                                          <p:val>
                                            <p:strVal val="#ppt_w*0.70"/>
                                          </p:val>
                                        </p:tav>
                                        <p:tav tm="100000">
                                          <p:val>
                                            <p:strVal val="#ppt_w"/>
                                          </p:val>
                                        </p:tav>
                                      </p:tavLst>
                                    </p:anim>
                                    <p:anim calcmode="lin" valueType="num">
                                      <p:cBhvr>
                                        <p:cTn id="12" dur="1000" fill="hold"/>
                                        <p:tgtEl>
                                          <p:spTgt spid="621581"/>
                                        </p:tgtEl>
                                        <p:attrNameLst>
                                          <p:attrName>ppt_h</p:attrName>
                                        </p:attrNameLst>
                                      </p:cBhvr>
                                      <p:tavLst>
                                        <p:tav tm="0">
                                          <p:val>
                                            <p:strVal val="#ppt_h"/>
                                          </p:val>
                                        </p:tav>
                                        <p:tav tm="100000">
                                          <p:val>
                                            <p:strVal val="#ppt_h"/>
                                          </p:val>
                                        </p:tav>
                                      </p:tavLst>
                                    </p:anim>
                                    <p:animEffect transition="in" filter="fade">
                                      <p:cBhvr>
                                        <p:cTn id="13" dur="1000"/>
                                        <p:tgtEl>
                                          <p:spTgt spid="62158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21573"/>
                                        </p:tgtEl>
                                        <p:attrNameLst>
                                          <p:attrName>style.visibility</p:attrName>
                                        </p:attrNameLst>
                                      </p:cBhvr>
                                      <p:to>
                                        <p:strVal val="visible"/>
                                      </p:to>
                                    </p:set>
                                    <p:animEffect transition="in" filter="wipe(left)">
                                      <p:cBhvr>
                                        <p:cTn id="18" dur="500"/>
                                        <p:tgtEl>
                                          <p:spTgt spid="621573"/>
                                        </p:tgtEl>
                                      </p:cBhvr>
                                    </p:animEffect>
                                  </p:childTnLst>
                                </p:cTn>
                              </p:par>
                            </p:childTnLst>
                          </p:cTn>
                        </p:par>
                        <p:par>
                          <p:cTn id="19" fill="hold" nodeType="afterGroup">
                            <p:stCondLst>
                              <p:cond delay="500"/>
                            </p:stCondLst>
                            <p:childTnLst>
                              <p:par>
                                <p:cTn id="20" presetID="55" presetClass="entr" presetSubtype="0" fill="hold" nodeType="afterEffect">
                                  <p:stCondLst>
                                    <p:cond delay="0"/>
                                  </p:stCondLst>
                                  <p:childTnLst>
                                    <p:set>
                                      <p:cBhvr>
                                        <p:cTn id="21" dur="1" fill="hold">
                                          <p:stCondLst>
                                            <p:cond delay="0"/>
                                          </p:stCondLst>
                                        </p:cTn>
                                        <p:tgtEl>
                                          <p:spTgt spid="621577"/>
                                        </p:tgtEl>
                                        <p:attrNameLst>
                                          <p:attrName>style.visibility</p:attrName>
                                        </p:attrNameLst>
                                      </p:cBhvr>
                                      <p:to>
                                        <p:strVal val="visible"/>
                                      </p:to>
                                    </p:set>
                                    <p:anim calcmode="lin" valueType="num">
                                      <p:cBhvr>
                                        <p:cTn id="22" dur="1000" fill="hold"/>
                                        <p:tgtEl>
                                          <p:spTgt spid="621577"/>
                                        </p:tgtEl>
                                        <p:attrNameLst>
                                          <p:attrName>ppt_w</p:attrName>
                                        </p:attrNameLst>
                                      </p:cBhvr>
                                      <p:tavLst>
                                        <p:tav tm="0">
                                          <p:val>
                                            <p:strVal val="#ppt_w*0.70"/>
                                          </p:val>
                                        </p:tav>
                                        <p:tav tm="100000">
                                          <p:val>
                                            <p:strVal val="#ppt_w"/>
                                          </p:val>
                                        </p:tav>
                                      </p:tavLst>
                                    </p:anim>
                                    <p:anim calcmode="lin" valueType="num">
                                      <p:cBhvr>
                                        <p:cTn id="23" dur="1000" fill="hold"/>
                                        <p:tgtEl>
                                          <p:spTgt spid="621577"/>
                                        </p:tgtEl>
                                        <p:attrNameLst>
                                          <p:attrName>ppt_h</p:attrName>
                                        </p:attrNameLst>
                                      </p:cBhvr>
                                      <p:tavLst>
                                        <p:tav tm="0">
                                          <p:val>
                                            <p:strVal val="#ppt_h"/>
                                          </p:val>
                                        </p:tav>
                                        <p:tav tm="100000">
                                          <p:val>
                                            <p:strVal val="#ppt_h"/>
                                          </p:val>
                                        </p:tav>
                                      </p:tavLst>
                                    </p:anim>
                                    <p:animEffect transition="in" filter="fade">
                                      <p:cBhvr>
                                        <p:cTn id="24" dur="1000"/>
                                        <p:tgtEl>
                                          <p:spTgt spid="621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2" grpId="0" animBg="1" autoUpdateAnimBg="0"/>
      <p:bldP spid="62157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1" name="Rectangle 3"/>
          <p:cNvSpPr>
            <a:spLocks noGrp="1" noChangeArrowheads="1"/>
          </p:cNvSpPr>
          <p:nvPr>
            <p:ph type="title"/>
          </p:nvPr>
        </p:nvSpPr>
        <p:spPr>
          <a:xfrm>
            <a:off x="913795" y="429294"/>
            <a:ext cx="10353761" cy="755829"/>
          </a:xfrm>
        </p:spPr>
        <p:txBody>
          <a:bodyPr anchor="t"/>
          <a:lstStyle/>
          <a:p>
            <a:pPr eaLnBrk="1" hangingPunct="1">
              <a:defRPr/>
            </a:pPr>
            <a:r>
              <a:rPr lang="en-US" dirty="0" smtClean="0"/>
              <a:t>Modals</a:t>
            </a:r>
          </a:p>
        </p:txBody>
      </p:sp>
      <p:sp>
        <p:nvSpPr>
          <p:cNvPr id="51203" name="Text Box 10"/>
          <p:cNvSpPr txBox="1">
            <a:spLocks noChangeArrowheads="1"/>
          </p:cNvSpPr>
          <p:nvPr/>
        </p:nvSpPr>
        <p:spPr bwMode="auto">
          <a:xfrm>
            <a:off x="1558344" y="1325564"/>
            <a:ext cx="97092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400" i="1" dirty="0">
                <a:solidFill>
                  <a:srgbClr val="FF9900"/>
                </a:solidFill>
              </a:rPr>
              <a:t>Would</a:t>
            </a:r>
            <a:r>
              <a:rPr lang="en-US" altLang="en-US" sz="2400" b="0" dirty="0">
                <a:solidFill>
                  <a:schemeClr val="hlink"/>
                </a:solidFill>
              </a:rPr>
              <a:t> </a:t>
            </a:r>
            <a:r>
              <a:rPr lang="en-US" altLang="en-US" sz="2400" b="0" dirty="0">
                <a:latin typeface="+mn-lt"/>
              </a:rPr>
              <a:t>can also be used to express future time in a subordinate clause when the main verb in the independent clause is in the past tense.</a:t>
            </a:r>
          </a:p>
        </p:txBody>
      </p:sp>
      <p:sp>
        <p:nvSpPr>
          <p:cNvPr id="642059" name="Text Box 11"/>
          <p:cNvSpPr txBox="1">
            <a:spLocks noChangeArrowheads="1"/>
          </p:cNvSpPr>
          <p:nvPr/>
        </p:nvSpPr>
        <p:spPr bwMode="auto">
          <a:xfrm>
            <a:off x="2057400" y="3490914"/>
            <a:ext cx="7442200" cy="42703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a:solidFill>
                  <a:srgbClr val="330066"/>
                </a:solidFill>
              </a:rPr>
              <a:t>They promised us that they would bring the music. </a:t>
            </a:r>
            <a:endParaRPr lang="en-US" altLang="en-US" sz="2200" b="0">
              <a:solidFill>
                <a:srgbClr val="000066"/>
              </a:solidFill>
            </a:endParaRPr>
          </a:p>
        </p:txBody>
      </p:sp>
      <p:sp>
        <p:nvSpPr>
          <p:cNvPr id="642061" name="Text Box 13"/>
          <p:cNvSpPr txBox="1">
            <a:spLocks noChangeArrowheads="1"/>
          </p:cNvSpPr>
          <p:nvPr/>
        </p:nvSpPr>
        <p:spPr bwMode="auto">
          <a:xfrm>
            <a:off x="2947204" y="3033714"/>
            <a:ext cx="1547522" cy="396875"/>
          </a:xfrm>
          <a:prstGeom prst="rect">
            <a:avLst/>
          </a:prstGeom>
          <a:solidFill>
            <a:srgbClr val="7030A0"/>
          </a:solidFill>
          <a:ln>
            <a:noFill/>
          </a:ln>
        </p:spPr>
        <p:txBody>
          <a:bodyPr wrap="squar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000" b="0" dirty="0"/>
              <a:t>past </a:t>
            </a:r>
            <a:r>
              <a:rPr lang="en-US" altLang="en-US" sz="2000" b="0" dirty="0" smtClean="0"/>
              <a:t>tense</a:t>
            </a:r>
            <a:endParaRPr lang="en-US" altLang="en-US" sz="2000" b="0" dirty="0"/>
          </a:p>
        </p:txBody>
      </p:sp>
      <p:sp>
        <p:nvSpPr>
          <p:cNvPr id="642068" name="AutoShape 20"/>
          <p:cNvSpPr>
            <a:spLocks/>
          </p:cNvSpPr>
          <p:nvPr/>
        </p:nvSpPr>
        <p:spPr bwMode="auto">
          <a:xfrm>
            <a:off x="2057401" y="3509964"/>
            <a:ext cx="136525" cy="401637"/>
          </a:xfrm>
          <a:prstGeom prst="leftBracket">
            <a:avLst>
              <a:gd name="adj" fmla="val 24515"/>
            </a:avLst>
          </a:prstGeom>
          <a:noFill/>
          <a:ln w="57150">
            <a:solidFill>
              <a:srgbClr val="66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en-US" altLang="en-US"/>
          </a:p>
        </p:txBody>
      </p:sp>
      <p:sp>
        <p:nvSpPr>
          <p:cNvPr id="642069" name="AutoShape 21"/>
          <p:cNvSpPr>
            <a:spLocks/>
          </p:cNvSpPr>
          <p:nvPr/>
        </p:nvSpPr>
        <p:spPr bwMode="auto">
          <a:xfrm>
            <a:off x="4719639" y="3509964"/>
            <a:ext cx="136525" cy="401637"/>
          </a:xfrm>
          <a:prstGeom prst="leftBracket">
            <a:avLst>
              <a:gd name="adj" fmla="val 24515"/>
            </a:avLst>
          </a:prstGeom>
          <a:noFill/>
          <a:ln w="57150">
            <a:solidFill>
              <a:srgbClr val="3366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en-US" altLang="en-US"/>
          </a:p>
        </p:txBody>
      </p:sp>
      <p:sp>
        <p:nvSpPr>
          <p:cNvPr id="642070" name="AutoShape 22"/>
          <p:cNvSpPr>
            <a:spLocks/>
          </p:cNvSpPr>
          <p:nvPr/>
        </p:nvSpPr>
        <p:spPr bwMode="auto">
          <a:xfrm flipH="1">
            <a:off x="9220201" y="3509964"/>
            <a:ext cx="136525" cy="401637"/>
          </a:xfrm>
          <a:prstGeom prst="leftBracket">
            <a:avLst>
              <a:gd name="adj" fmla="val 24515"/>
            </a:avLst>
          </a:prstGeom>
          <a:noFill/>
          <a:ln w="57150">
            <a:solidFill>
              <a:srgbClr val="3366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en-US" altLang="en-US"/>
          </a:p>
        </p:txBody>
      </p:sp>
      <p:sp>
        <p:nvSpPr>
          <p:cNvPr id="642071" name="AutoShape 23"/>
          <p:cNvSpPr>
            <a:spLocks/>
          </p:cNvSpPr>
          <p:nvPr/>
        </p:nvSpPr>
        <p:spPr bwMode="auto">
          <a:xfrm flipH="1">
            <a:off x="4524376" y="3509964"/>
            <a:ext cx="136525" cy="401637"/>
          </a:xfrm>
          <a:prstGeom prst="leftBracket">
            <a:avLst>
              <a:gd name="adj" fmla="val 24515"/>
            </a:avLst>
          </a:prstGeom>
          <a:noFill/>
          <a:ln w="57150">
            <a:solidFill>
              <a:srgbClr val="66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en-US" altLang="en-US"/>
          </a:p>
        </p:txBody>
      </p:sp>
      <p:sp>
        <p:nvSpPr>
          <p:cNvPr id="642084" name="Text Box 36"/>
          <p:cNvSpPr txBox="1">
            <a:spLocks noChangeArrowheads="1"/>
          </p:cNvSpPr>
          <p:nvPr/>
        </p:nvSpPr>
        <p:spPr bwMode="auto">
          <a:xfrm>
            <a:off x="2559050" y="4073526"/>
            <a:ext cx="1765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dirty="0">
                <a:solidFill>
                  <a:srgbClr val="FF9900"/>
                </a:solidFill>
              </a:rPr>
              <a:t>Main clause </a:t>
            </a:r>
          </a:p>
        </p:txBody>
      </p:sp>
      <p:grpSp>
        <p:nvGrpSpPr>
          <p:cNvPr id="2" name="Group 46"/>
          <p:cNvGrpSpPr>
            <a:grpSpLocks/>
          </p:cNvGrpSpPr>
          <p:nvPr/>
        </p:nvGrpSpPr>
        <p:grpSpPr bwMode="auto">
          <a:xfrm>
            <a:off x="2049463" y="3481389"/>
            <a:ext cx="7450137" cy="427037"/>
            <a:chOff x="333" y="2856"/>
            <a:chExt cx="4693" cy="269"/>
          </a:xfrm>
        </p:grpSpPr>
        <p:sp>
          <p:nvSpPr>
            <p:cNvPr id="51216" name="Text Box 24"/>
            <p:cNvSpPr txBox="1">
              <a:spLocks noChangeArrowheads="1"/>
            </p:cNvSpPr>
            <p:nvPr/>
          </p:nvSpPr>
          <p:spPr bwMode="auto">
            <a:xfrm>
              <a:off x="336" y="2856"/>
              <a:ext cx="4690" cy="269"/>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dirty="0">
                  <a:latin typeface="+mn-lt"/>
                </a:rPr>
                <a:t>They </a:t>
              </a:r>
              <a:r>
                <a:rPr lang="en-US" altLang="en-US" sz="2200" dirty="0">
                  <a:latin typeface="+mn-lt"/>
                </a:rPr>
                <a:t>promised</a:t>
              </a:r>
              <a:r>
                <a:rPr lang="en-US" altLang="en-US" sz="2200" b="0" dirty="0">
                  <a:latin typeface="+mn-lt"/>
                </a:rPr>
                <a:t> us that they </a:t>
              </a:r>
              <a:r>
                <a:rPr lang="en-US" altLang="en-US" sz="2200" dirty="0">
                  <a:latin typeface="+mn-lt"/>
                </a:rPr>
                <a:t>would</a:t>
              </a:r>
              <a:r>
                <a:rPr lang="en-US" altLang="en-US" sz="2200" b="0" dirty="0">
                  <a:solidFill>
                    <a:srgbClr val="330066"/>
                  </a:solidFill>
                </a:rPr>
                <a:t> </a:t>
              </a:r>
              <a:r>
                <a:rPr lang="en-US" altLang="en-US" sz="2200" dirty="0">
                  <a:solidFill>
                    <a:srgbClr val="FF9900"/>
                  </a:solidFill>
                </a:rPr>
                <a:t>bring</a:t>
              </a:r>
              <a:r>
                <a:rPr lang="en-US" altLang="en-US" sz="2200" b="0" dirty="0">
                  <a:solidFill>
                    <a:srgbClr val="330066"/>
                  </a:solidFill>
                </a:rPr>
                <a:t> </a:t>
              </a:r>
              <a:r>
                <a:rPr lang="en-US" altLang="en-US" sz="2200" b="0" dirty="0">
                  <a:latin typeface="+mn-lt"/>
                </a:rPr>
                <a:t>the music.</a:t>
              </a:r>
            </a:p>
          </p:txBody>
        </p:sp>
        <p:sp>
          <p:nvSpPr>
            <p:cNvPr id="51217" name="AutoShape 14"/>
            <p:cNvSpPr>
              <a:spLocks/>
            </p:cNvSpPr>
            <p:nvPr/>
          </p:nvSpPr>
          <p:spPr bwMode="auto">
            <a:xfrm>
              <a:off x="333" y="2865"/>
              <a:ext cx="86" cy="253"/>
            </a:xfrm>
            <a:prstGeom prst="leftBracket">
              <a:avLst>
                <a:gd name="adj" fmla="val 24516"/>
              </a:avLst>
            </a:prstGeom>
            <a:noFill/>
            <a:ln w="57150">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en-US" altLang="en-US"/>
            </a:p>
          </p:txBody>
        </p:sp>
        <p:sp>
          <p:nvSpPr>
            <p:cNvPr id="51218" name="AutoShape 15"/>
            <p:cNvSpPr>
              <a:spLocks/>
            </p:cNvSpPr>
            <p:nvPr/>
          </p:nvSpPr>
          <p:spPr bwMode="auto">
            <a:xfrm>
              <a:off x="1942" y="2865"/>
              <a:ext cx="86" cy="253"/>
            </a:xfrm>
            <a:prstGeom prst="leftBracket">
              <a:avLst>
                <a:gd name="adj" fmla="val 24516"/>
              </a:avLst>
            </a:prstGeom>
            <a:noFill/>
            <a:ln w="57150">
              <a:solidFill>
                <a:schemeClr val="bg1">
                  <a:lumMod val="85000"/>
                  <a:lumOff val="1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en-US" altLang="en-US"/>
            </a:p>
          </p:txBody>
        </p:sp>
        <p:sp>
          <p:nvSpPr>
            <p:cNvPr id="51219" name="AutoShape 17"/>
            <p:cNvSpPr>
              <a:spLocks/>
            </p:cNvSpPr>
            <p:nvPr/>
          </p:nvSpPr>
          <p:spPr bwMode="auto">
            <a:xfrm flipH="1">
              <a:off x="1819" y="2865"/>
              <a:ext cx="86" cy="253"/>
            </a:xfrm>
            <a:prstGeom prst="leftBracket">
              <a:avLst>
                <a:gd name="adj" fmla="val 24516"/>
              </a:avLst>
            </a:prstGeom>
            <a:noFill/>
            <a:ln w="57150">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en-US" altLang="en-US"/>
            </a:p>
          </p:txBody>
        </p:sp>
        <p:sp>
          <p:nvSpPr>
            <p:cNvPr id="51220" name="AutoShape 16"/>
            <p:cNvSpPr>
              <a:spLocks/>
            </p:cNvSpPr>
            <p:nvPr/>
          </p:nvSpPr>
          <p:spPr bwMode="auto">
            <a:xfrm flipH="1">
              <a:off x="4620" y="2865"/>
              <a:ext cx="86" cy="253"/>
            </a:xfrm>
            <a:prstGeom prst="leftBracket">
              <a:avLst>
                <a:gd name="adj" fmla="val 24516"/>
              </a:avLst>
            </a:prstGeom>
            <a:noFill/>
            <a:ln w="57150">
              <a:solidFill>
                <a:schemeClr val="bg1">
                  <a:lumMod val="85000"/>
                  <a:lumOff val="1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en-US" altLang="en-US"/>
            </a:p>
          </p:txBody>
        </p:sp>
      </p:grpSp>
      <p:sp>
        <p:nvSpPr>
          <p:cNvPr id="642089" name="Text Box 41"/>
          <p:cNvSpPr txBox="1">
            <a:spLocks noChangeArrowheads="1"/>
          </p:cNvSpPr>
          <p:nvPr/>
        </p:nvSpPr>
        <p:spPr bwMode="auto">
          <a:xfrm>
            <a:off x="5741988" y="4079876"/>
            <a:ext cx="272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dirty="0">
                <a:solidFill>
                  <a:srgbClr val="FF9900"/>
                </a:solidFill>
              </a:rPr>
              <a:t>Subordinate clause </a:t>
            </a:r>
          </a:p>
        </p:txBody>
      </p:sp>
      <p:sp>
        <p:nvSpPr>
          <p:cNvPr id="642090" name="Text Box 42"/>
          <p:cNvSpPr txBox="1">
            <a:spLocks noChangeArrowheads="1"/>
          </p:cNvSpPr>
          <p:nvPr/>
        </p:nvSpPr>
        <p:spPr bwMode="auto">
          <a:xfrm>
            <a:off x="5407026" y="3043060"/>
            <a:ext cx="3844925" cy="396875"/>
          </a:xfrm>
          <a:prstGeom prst="rect">
            <a:avLst/>
          </a:prstGeom>
          <a:solidFill>
            <a:schemeClr val="bg1">
              <a:lumMod val="85000"/>
              <a:lumOff val="15000"/>
            </a:schemeClr>
          </a:solidFill>
          <a:ln>
            <a:solidFill>
              <a:schemeClr val="bg1">
                <a:lumMod val="85000"/>
                <a:lumOff val="15000"/>
              </a:schemeClr>
            </a:solid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000" b="0" dirty="0"/>
              <a:t>modal expresses future time</a:t>
            </a:r>
          </a:p>
        </p:txBody>
      </p:sp>
      <p:cxnSp>
        <p:nvCxnSpPr>
          <p:cNvPr id="21" name="Straight Connector 20"/>
          <p:cNvCxnSpPr/>
          <p:nvPr/>
        </p:nvCxnSpPr>
        <p:spPr>
          <a:xfrm>
            <a:off x="901521" y="1068945"/>
            <a:ext cx="10483403" cy="25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184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2059"/>
                                        </p:tgtEl>
                                        <p:attrNameLst>
                                          <p:attrName>style.visibility</p:attrName>
                                        </p:attrNameLst>
                                      </p:cBhvr>
                                      <p:to>
                                        <p:strVal val="visible"/>
                                      </p:to>
                                    </p:set>
                                    <p:animEffect transition="in" filter="wipe(left)">
                                      <p:cBhvr>
                                        <p:cTn id="7" dur="500"/>
                                        <p:tgtEl>
                                          <p:spTgt spid="642059"/>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42068"/>
                                        </p:tgtEl>
                                        <p:attrNameLst>
                                          <p:attrName>style.visibility</p:attrName>
                                        </p:attrNameLst>
                                      </p:cBhvr>
                                      <p:to>
                                        <p:strVal val="visible"/>
                                      </p:to>
                                    </p:set>
                                    <p:animEffect transition="in" filter="wipe(up)">
                                      <p:cBhvr>
                                        <p:cTn id="11" dur="500"/>
                                        <p:tgtEl>
                                          <p:spTgt spid="64206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642071"/>
                                        </p:tgtEl>
                                        <p:attrNameLst>
                                          <p:attrName>style.visibility</p:attrName>
                                        </p:attrNameLst>
                                      </p:cBhvr>
                                      <p:to>
                                        <p:strVal val="visible"/>
                                      </p:to>
                                    </p:set>
                                    <p:animEffect transition="in" filter="wipe(up)">
                                      <p:cBhvr>
                                        <p:cTn id="14" dur="500"/>
                                        <p:tgtEl>
                                          <p:spTgt spid="642071"/>
                                        </p:tgtEl>
                                      </p:cBhvr>
                                    </p:animEffect>
                                  </p:childTnLst>
                                </p:cTn>
                              </p:par>
                            </p:childTnLst>
                          </p:cTn>
                        </p:par>
                        <p:par>
                          <p:cTn id="15" fill="hold" nodeType="afterGroup">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642084"/>
                                        </p:tgtEl>
                                        <p:attrNameLst>
                                          <p:attrName>style.visibility</p:attrName>
                                        </p:attrNameLst>
                                      </p:cBhvr>
                                      <p:to>
                                        <p:strVal val="visible"/>
                                      </p:to>
                                    </p:set>
                                    <p:anim calcmode="lin" valueType="num">
                                      <p:cBhvr>
                                        <p:cTn id="18" dur="500" fill="hold"/>
                                        <p:tgtEl>
                                          <p:spTgt spid="642084"/>
                                        </p:tgtEl>
                                        <p:attrNameLst>
                                          <p:attrName>ppt_w</p:attrName>
                                        </p:attrNameLst>
                                      </p:cBhvr>
                                      <p:tavLst>
                                        <p:tav tm="0">
                                          <p:val>
                                            <p:fltVal val="0"/>
                                          </p:val>
                                        </p:tav>
                                        <p:tav tm="100000">
                                          <p:val>
                                            <p:strVal val="#ppt_w"/>
                                          </p:val>
                                        </p:tav>
                                      </p:tavLst>
                                    </p:anim>
                                    <p:anim calcmode="lin" valueType="num">
                                      <p:cBhvr>
                                        <p:cTn id="19" dur="500" fill="hold"/>
                                        <p:tgtEl>
                                          <p:spTgt spid="642084"/>
                                        </p:tgtEl>
                                        <p:attrNameLst>
                                          <p:attrName>ppt_h</p:attrName>
                                        </p:attrNameLst>
                                      </p:cBhvr>
                                      <p:tavLst>
                                        <p:tav tm="0">
                                          <p:val>
                                            <p:fltVal val="0"/>
                                          </p:val>
                                        </p:tav>
                                        <p:tav tm="100000">
                                          <p:val>
                                            <p:strVal val="#ppt_h"/>
                                          </p:val>
                                        </p:tav>
                                      </p:tavLst>
                                    </p:anim>
                                    <p:animEffect transition="in" filter="fade">
                                      <p:cBhvr>
                                        <p:cTn id="20" dur="500"/>
                                        <p:tgtEl>
                                          <p:spTgt spid="642084"/>
                                        </p:tgtEl>
                                      </p:cBhvr>
                                    </p:animEffect>
                                  </p:childTnLst>
                                </p:cTn>
                              </p:par>
                            </p:childTnLst>
                          </p:cTn>
                        </p:par>
                        <p:par>
                          <p:cTn id="21" fill="hold" nodeType="afterGroup">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642069"/>
                                        </p:tgtEl>
                                        <p:attrNameLst>
                                          <p:attrName>style.visibility</p:attrName>
                                        </p:attrNameLst>
                                      </p:cBhvr>
                                      <p:to>
                                        <p:strVal val="visible"/>
                                      </p:to>
                                    </p:set>
                                    <p:animEffect transition="in" filter="wipe(up)">
                                      <p:cBhvr>
                                        <p:cTn id="24" dur="500"/>
                                        <p:tgtEl>
                                          <p:spTgt spid="64206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642070"/>
                                        </p:tgtEl>
                                        <p:attrNameLst>
                                          <p:attrName>style.visibility</p:attrName>
                                        </p:attrNameLst>
                                      </p:cBhvr>
                                      <p:to>
                                        <p:strVal val="visible"/>
                                      </p:to>
                                    </p:set>
                                    <p:animEffect transition="in" filter="wipe(up)">
                                      <p:cBhvr>
                                        <p:cTn id="27" dur="500"/>
                                        <p:tgtEl>
                                          <p:spTgt spid="642070"/>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642089"/>
                                        </p:tgtEl>
                                        <p:attrNameLst>
                                          <p:attrName>style.visibility</p:attrName>
                                        </p:attrNameLst>
                                      </p:cBhvr>
                                      <p:to>
                                        <p:strVal val="visible"/>
                                      </p:to>
                                    </p:set>
                                    <p:anim calcmode="lin" valueType="num">
                                      <p:cBhvr>
                                        <p:cTn id="31" dur="500" fill="hold"/>
                                        <p:tgtEl>
                                          <p:spTgt spid="642089"/>
                                        </p:tgtEl>
                                        <p:attrNameLst>
                                          <p:attrName>ppt_w</p:attrName>
                                        </p:attrNameLst>
                                      </p:cBhvr>
                                      <p:tavLst>
                                        <p:tav tm="0">
                                          <p:val>
                                            <p:fltVal val="0"/>
                                          </p:val>
                                        </p:tav>
                                        <p:tav tm="100000">
                                          <p:val>
                                            <p:strVal val="#ppt_w"/>
                                          </p:val>
                                        </p:tav>
                                      </p:tavLst>
                                    </p:anim>
                                    <p:anim calcmode="lin" valueType="num">
                                      <p:cBhvr>
                                        <p:cTn id="32" dur="500" fill="hold"/>
                                        <p:tgtEl>
                                          <p:spTgt spid="642089"/>
                                        </p:tgtEl>
                                        <p:attrNameLst>
                                          <p:attrName>ppt_h</p:attrName>
                                        </p:attrNameLst>
                                      </p:cBhvr>
                                      <p:tavLst>
                                        <p:tav tm="0">
                                          <p:val>
                                            <p:fltVal val="0"/>
                                          </p:val>
                                        </p:tav>
                                        <p:tav tm="100000">
                                          <p:val>
                                            <p:strVal val="#ppt_h"/>
                                          </p:val>
                                        </p:tav>
                                      </p:tavLst>
                                    </p:anim>
                                    <p:animEffect transition="in" filter="fade">
                                      <p:cBhvr>
                                        <p:cTn id="33" dur="500"/>
                                        <p:tgtEl>
                                          <p:spTgt spid="64208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2000"/>
                                        <p:tgtEl>
                                          <p:spTgt spid="642059"/>
                                        </p:tgtEl>
                                      </p:cBhvr>
                                    </p:animEffect>
                                    <p:set>
                                      <p:cBhvr>
                                        <p:cTn id="38" dur="1" fill="hold">
                                          <p:stCondLst>
                                            <p:cond delay="1999"/>
                                          </p:stCondLst>
                                        </p:cTn>
                                        <p:tgtEl>
                                          <p:spTgt spid="64205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642068"/>
                                        </p:tgtEl>
                                      </p:cBhvr>
                                    </p:animEffect>
                                    <p:set>
                                      <p:cBhvr>
                                        <p:cTn id="41" dur="1" fill="hold">
                                          <p:stCondLst>
                                            <p:cond delay="1999"/>
                                          </p:stCondLst>
                                        </p:cTn>
                                        <p:tgtEl>
                                          <p:spTgt spid="64206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642069"/>
                                        </p:tgtEl>
                                      </p:cBhvr>
                                    </p:animEffect>
                                    <p:set>
                                      <p:cBhvr>
                                        <p:cTn id="44" dur="1" fill="hold">
                                          <p:stCondLst>
                                            <p:cond delay="1999"/>
                                          </p:stCondLst>
                                        </p:cTn>
                                        <p:tgtEl>
                                          <p:spTgt spid="642069"/>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000"/>
                                        <p:tgtEl>
                                          <p:spTgt spid="642070"/>
                                        </p:tgtEl>
                                      </p:cBhvr>
                                    </p:animEffect>
                                    <p:set>
                                      <p:cBhvr>
                                        <p:cTn id="47" dur="1" fill="hold">
                                          <p:stCondLst>
                                            <p:cond delay="1999"/>
                                          </p:stCondLst>
                                        </p:cTn>
                                        <p:tgtEl>
                                          <p:spTgt spid="64207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642071"/>
                                        </p:tgtEl>
                                      </p:cBhvr>
                                    </p:animEffect>
                                    <p:set>
                                      <p:cBhvr>
                                        <p:cTn id="50" dur="1" fill="hold">
                                          <p:stCondLst>
                                            <p:cond delay="1999"/>
                                          </p:stCondLst>
                                        </p:cTn>
                                        <p:tgtEl>
                                          <p:spTgt spid="642071"/>
                                        </p:tgtEl>
                                        <p:attrNameLst>
                                          <p:attrName>style.visibility</p:attrName>
                                        </p:attrNameLst>
                                      </p:cBhvr>
                                      <p:to>
                                        <p:strVal val="hidden"/>
                                      </p:to>
                                    </p:set>
                                  </p:childTnLst>
                                </p:cTn>
                              </p:par>
                              <p:par>
                                <p:cTn id="51" presetID="22" presetClass="entr" presetSubtype="8" fill="hold"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642061"/>
                                        </p:tgtEl>
                                        <p:attrNameLst>
                                          <p:attrName>style.visibility</p:attrName>
                                        </p:attrNameLst>
                                      </p:cBhvr>
                                      <p:to>
                                        <p:strVal val="visible"/>
                                      </p:to>
                                    </p:set>
                                    <p:anim calcmode="lin" valueType="num">
                                      <p:cBhvr>
                                        <p:cTn id="56" dur="500" fill="hold"/>
                                        <p:tgtEl>
                                          <p:spTgt spid="642061"/>
                                        </p:tgtEl>
                                        <p:attrNameLst>
                                          <p:attrName>ppt_w</p:attrName>
                                        </p:attrNameLst>
                                      </p:cBhvr>
                                      <p:tavLst>
                                        <p:tav tm="0">
                                          <p:val>
                                            <p:fltVal val="0"/>
                                          </p:val>
                                        </p:tav>
                                        <p:tav tm="100000">
                                          <p:val>
                                            <p:strVal val="#ppt_w"/>
                                          </p:val>
                                        </p:tav>
                                      </p:tavLst>
                                    </p:anim>
                                    <p:anim calcmode="lin" valueType="num">
                                      <p:cBhvr>
                                        <p:cTn id="57" dur="500" fill="hold"/>
                                        <p:tgtEl>
                                          <p:spTgt spid="642061"/>
                                        </p:tgtEl>
                                        <p:attrNameLst>
                                          <p:attrName>ppt_h</p:attrName>
                                        </p:attrNameLst>
                                      </p:cBhvr>
                                      <p:tavLst>
                                        <p:tav tm="0">
                                          <p:val>
                                            <p:fltVal val="0"/>
                                          </p:val>
                                        </p:tav>
                                        <p:tav tm="100000">
                                          <p:val>
                                            <p:strVal val="#ppt_h"/>
                                          </p:val>
                                        </p:tav>
                                      </p:tavLst>
                                    </p:anim>
                                    <p:animEffect transition="in" filter="fade">
                                      <p:cBhvr>
                                        <p:cTn id="58" dur="500"/>
                                        <p:tgtEl>
                                          <p:spTgt spid="642061"/>
                                        </p:tgtEl>
                                      </p:cBhvr>
                                    </p:animEffect>
                                  </p:childTnLst>
                                </p:cTn>
                              </p:par>
                              <p:par>
                                <p:cTn id="59" presetID="53" presetClass="entr" presetSubtype="0" fill="hold" grpId="0" nodeType="withEffect">
                                  <p:stCondLst>
                                    <p:cond delay="0"/>
                                  </p:stCondLst>
                                  <p:childTnLst>
                                    <p:set>
                                      <p:cBhvr>
                                        <p:cTn id="60" dur="1" fill="hold">
                                          <p:stCondLst>
                                            <p:cond delay="0"/>
                                          </p:stCondLst>
                                        </p:cTn>
                                        <p:tgtEl>
                                          <p:spTgt spid="642090"/>
                                        </p:tgtEl>
                                        <p:attrNameLst>
                                          <p:attrName>style.visibility</p:attrName>
                                        </p:attrNameLst>
                                      </p:cBhvr>
                                      <p:to>
                                        <p:strVal val="visible"/>
                                      </p:to>
                                    </p:set>
                                    <p:anim calcmode="lin" valueType="num">
                                      <p:cBhvr>
                                        <p:cTn id="61" dur="500" fill="hold"/>
                                        <p:tgtEl>
                                          <p:spTgt spid="642090"/>
                                        </p:tgtEl>
                                        <p:attrNameLst>
                                          <p:attrName>ppt_w</p:attrName>
                                        </p:attrNameLst>
                                      </p:cBhvr>
                                      <p:tavLst>
                                        <p:tav tm="0">
                                          <p:val>
                                            <p:fltVal val="0"/>
                                          </p:val>
                                        </p:tav>
                                        <p:tav tm="100000">
                                          <p:val>
                                            <p:strVal val="#ppt_w"/>
                                          </p:val>
                                        </p:tav>
                                      </p:tavLst>
                                    </p:anim>
                                    <p:anim calcmode="lin" valueType="num">
                                      <p:cBhvr>
                                        <p:cTn id="62" dur="500" fill="hold"/>
                                        <p:tgtEl>
                                          <p:spTgt spid="642090"/>
                                        </p:tgtEl>
                                        <p:attrNameLst>
                                          <p:attrName>ppt_h</p:attrName>
                                        </p:attrNameLst>
                                      </p:cBhvr>
                                      <p:tavLst>
                                        <p:tav tm="0">
                                          <p:val>
                                            <p:fltVal val="0"/>
                                          </p:val>
                                        </p:tav>
                                        <p:tav tm="100000">
                                          <p:val>
                                            <p:strVal val="#ppt_h"/>
                                          </p:val>
                                        </p:tav>
                                      </p:tavLst>
                                    </p:anim>
                                    <p:animEffect transition="in" filter="fade">
                                      <p:cBhvr>
                                        <p:cTn id="63" dur="500"/>
                                        <p:tgtEl>
                                          <p:spTgt spid="642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9" grpId="0" animBg="1" autoUpdateAnimBg="0"/>
      <p:bldP spid="642059" grpId="1" animBg="1"/>
      <p:bldP spid="642061" grpId="0" animBg="1"/>
      <p:bldP spid="642068" grpId="0" animBg="1"/>
      <p:bldP spid="642068" grpId="1" animBg="1"/>
      <p:bldP spid="642069" grpId="0" animBg="1"/>
      <p:bldP spid="642069" grpId="1" animBg="1"/>
      <p:bldP spid="642070" grpId="0" animBg="1"/>
      <p:bldP spid="642070" grpId="1" animBg="1"/>
      <p:bldP spid="642071" grpId="0" animBg="1"/>
      <p:bldP spid="642071" grpId="1" animBg="1"/>
      <p:bldP spid="642084" grpId="0"/>
      <p:bldP spid="642089" grpId="0"/>
      <p:bldP spid="64209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20" name="Rectangle 12"/>
          <p:cNvSpPr>
            <a:spLocks noGrp="1" noChangeArrowheads="1"/>
          </p:cNvSpPr>
          <p:nvPr>
            <p:ph type="title"/>
          </p:nvPr>
        </p:nvSpPr>
        <p:spPr>
          <a:xfrm>
            <a:off x="858794" y="402089"/>
            <a:ext cx="10353761" cy="769487"/>
          </a:xfrm>
        </p:spPr>
        <p:txBody>
          <a:bodyPr anchor="t"/>
          <a:lstStyle/>
          <a:p>
            <a:pPr eaLnBrk="1" hangingPunct="1">
              <a:defRPr/>
            </a:pPr>
            <a:r>
              <a:rPr lang="en-US" dirty="0" smtClean="0"/>
              <a:t>Modals</a:t>
            </a:r>
          </a:p>
        </p:txBody>
      </p:sp>
      <p:sp>
        <p:nvSpPr>
          <p:cNvPr id="52227" name="Text Box 19"/>
          <p:cNvSpPr txBox="1">
            <a:spLocks noChangeArrowheads="1"/>
          </p:cNvSpPr>
          <p:nvPr/>
        </p:nvSpPr>
        <p:spPr bwMode="auto">
          <a:xfrm>
            <a:off x="2057400" y="1325563"/>
            <a:ext cx="808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400" i="1" dirty="0">
                <a:solidFill>
                  <a:srgbClr val="FF9900"/>
                </a:solidFill>
              </a:rPr>
              <a:t>Would</a:t>
            </a:r>
            <a:r>
              <a:rPr lang="en-US" altLang="en-US" sz="2400" b="0" dirty="0">
                <a:solidFill>
                  <a:schemeClr val="hlink"/>
                </a:solidFill>
              </a:rPr>
              <a:t> </a:t>
            </a:r>
            <a:r>
              <a:rPr lang="en-US" altLang="en-US" sz="2400" b="0" dirty="0">
                <a:latin typeface="+mn-lt"/>
              </a:rPr>
              <a:t>is sometimes used to express</a:t>
            </a:r>
          </a:p>
        </p:txBody>
      </p:sp>
      <p:sp>
        <p:nvSpPr>
          <p:cNvPr id="631828" name="Text Box 20"/>
          <p:cNvSpPr txBox="1">
            <a:spLocks noChangeArrowheads="1"/>
          </p:cNvSpPr>
          <p:nvPr/>
        </p:nvSpPr>
        <p:spPr bwMode="auto">
          <a:xfrm>
            <a:off x="2057400" y="2956329"/>
            <a:ext cx="7869237" cy="427037"/>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dirty="0">
                <a:latin typeface="+mn-lt"/>
              </a:rPr>
              <a:t>Every day she </a:t>
            </a:r>
            <a:r>
              <a:rPr lang="en-US" altLang="en-US" sz="2200" dirty="0">
                <a:latin typeface="+mn-lt"/>
              </a:rPr>
              <a:t>would </a:t>
            </a:r>
            <a:r>
              <a:rPr lang="en-US" altLang="en-US" sz="2200" dirty="0">
                <a:solidFill>
                  <a:srgbClr val="FF9900"/>
                </a:solidFill>
              </a:rPr>
              <a:t>wake</a:t>
            </a:r>
            <a:r>
              <a:rPr lang="en-US" altLang="en-US" sz="2200" b="0" dirty="0">
                <a:solidFill>
                  <a:srgbClr val="330066"/>
                </a:solidFill>
              </a:rPr>
              <a:t> </a:t>
            </a:r>
            <a:r>
              <a:rPr lang="en-US" altLang="en-US" sz="2200" b="0" dirty="0">
                <a:latin typeface="+mn-lt"/>
              </a:rPr>
              <a:t>early and </a:t>
            </a:r>
            <a:r>
              <a:rPr lang="en-US" altLang="en-US" sz="2200" dirty="0">
                <a:solidFill>
                  <a:srgbClr val="FF9900"/>
                </a:solidFill>
              </a:rPr>
              <a:t>feed</a:t>
            </a:r>
            <a:r>
              <a:rPr lang="en-US" altLang="en-US" sz="2200" b="0" dirty="0">
                <a:solidFill>
                  <a:srgbClr val="330066"/>
                </a:solidFill>
              </a:rPr>
              <a:t> </a:t>
            </a:r>
            <a:r>
              <a:rPr lang="en-US" altLang="en-US" sz="2200" b="0" dirty="0">
                <a:latin typeface="+mn-lt"/>
              </a:rPr>
              <a:t>the hens. </a:t>
            </a:r>
          </a:p>
        </p:txBody>
      </p:sp>
      <p:sp>
        <p:nvSpPr>
          <p:cNvPr id="631829" name="Text Box 21"/>
          <p:cNvSpPr txBox="1">
            <a:spLocks noChangeArrowheads="1"/>
          </p:cNvSpPr>
          <p:nvPr/>
        </p:nvSpPr>
        <p:spPr bwMode="auto">
          <a:xfrm>
            <a:off x="2057400" y="4280698"/>
            <a:ext cx="5449888" cy="427037"/>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dirty="0">
                <a:latin typeface="+mn-lt"/>
              </a:rPr>
              <a:t>Would </a:t>
            </a:r>
            <a:r>
              <a:rPr lang="en-US" altLang="en-US" sz="2200" b="0" dirty="0">
                <a:latin typeface="+mn-lt"/>
              </a:rPr>
              <a:t>you </a:t>
            </a:r>
            <a:r>
              <a:rPr lang="en-US" altLang="en-US" sz="2200" dirty="0">
                <a:solidFill>
                  <a:srgbClr val="FF9900"/>
                </a:solidFill>
              </a:rPr>
              <a:t>like </a:t>
            </a:r>
            <a:r>
              <a:rPr lang="en-US" altLang="en-US" sz="2200" b="0" dirty="0">
                <a:latin typeface="+mn-lt"/>
              </a:rPr>
              <a:t>a nice, fresh salad?</a:t>
            </a:r>
          </a:p>
        </p:txBody>
      </p:sp>
      <p:sp>
        <p:nvSpPr>
          <p:cNvPr id="52230" name="Text Box 22"/>
          <p:cNvSpPr txBox="1">
            <a:spLocks noChangeArrowheads="1"/>
          </p:cNvSpPr>
          <p:nvPr/>
        </p:nvSpPr>
        <p:spPr bwMode="auto">
          <a:xfrm>
            <a:off x="3175000" y="2215495"/>
            <a:ext cx="808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0" indent="-34925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buFontTx/>
              <a:buChar char="•"/>
            </a:pPr>
            <a:r>
              <a:rPr lang="en-US" altLang="en-US" sz="2400" b="0" dirty="0">
                <a:latin typeface="+mn-lt"/>
              </a:rPr>
              <a:t>an action that was repeated in the past</a:t>
            </a:r>
          </a:p>
        </p:txBody>
      </p:sp>
      <p:sp>
        <p:nvSpPr>
          <p:cNvPr id="631831" name="Text Box 23"/>
          <p:cNvSpPr txBox="1">
            <a:spLocks noChangeArrowheads="1"/>
          </p:cNvSpPr>
          <p:nvPr/>
        </p:nvSpPr>
        <p:spPr bwMode="auto">
          <a:xfrm>
            <a:off x="3129005" y="3607598"/>
            <a:ext cx="808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0" indent="-34925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buFontTx/>
              <a:buChar char="•"/>
            </a:pPr>
            <a:r>
              <a:rPr lang="en-US" altLang="en-US" sz="2400" b="0" dirty="0">
                <a:latin typeface="+mn-lt"/>
              </a:rPr>
              <a:t>an invitation or offer</a:t>
            </a:r>
          </a:p>
        </p:txBody>
      </p:sp>
      <p:sp>
        <p:nvSpPr>
          <p:cNvPr id="631832" name="Text Box 24"/>
          <p:cNvSpPr txBox="1">
            <a:spLocks noChangeArrowheads="1"/>
          </p:cNvSpPr>
          <p:nvPr/>
        </p:nvSpPr>
        <p:spPr bwMode="auto">
          <a:xfrm>
            <a:off x="3175000" y="4879978"/>
            <a:ext cx="808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0" indent="-34925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buFontTx/>
              <a:buChar char="•"/>
            </a:pPr>
            <a:r>
              <a:rPr lang="en-US" altLang="en-US" sz="2400" b="0" dirty="0">
                <a:latin typeface="+mn-lt"/>
              </a:rPr>
              <a:t>a polite request</a:t>
            </a:r>
          </a:p>
        </p:txBody>
      </p:sp>
      <p:sp>
        <p:nvSpPr>
          <p:cNvPr id="631833" name="Text Box 25"/>
          <p:cNvSpPr txBox="1">
            <a:spLocks noChangeArrowheads="1"/>
          </p:cNvSpPr>
          <p:nvPr/>
        </p:nvSpPr>
        <p:spPr bwMode="auto">
          <a:xfrm>
            <a:off x="2071689" y="5509421"/>
            <a:ext cx="6326188" cy="427037"/>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dirty="0">
                <a:latin typeface="+mn-lt"/>
              </a:rPr>
              <a:t>Would </a:t>
            </a:r>
            <a:r>
              <a:rPr lang="en-US" altLang="en-US" sz="2200" b="0" dirty="0">
                <a:latin typeface="+mn-lt"/>
              </a:rPr>
              <a:t>you please </a:t>
            </a:r>
            <a:r>
              <a:rPr lang="en-US" altLang="en-US" sz="2200" dirty="0">
                <a:solidFill>
                  <a:srgbClr val="FF9900"/>
                </a:solidFill>
              </a:rPr>
              <a:t>bring</a:t>
            </a:r>
            <a:r>
              <a:rPr lang="en-US" altLang="en-US" sz="2200" b="0" dirty="0">
                <a:solidFill>
                  <a:srgbClr val="330066"/>
                </a:solidFill>
              </a:rPr>
              <a:t> </a:t>
            </a:r>
            <a:r>
              <a:rPr lang="en-US" altLang="en-US" sz="2200" b="0" dirty="0">
                <a:latin typeface="+mn-lt"/>
              </a:rPr>
              <a:t>me those books?</a:t>
            </a:r>
          </a:p>
        </p:txBody>
      </p:sp>
      <p:sp>
        <p:nvSpPr>
          <p:cNvPr id="52237" name="Rectangle 32">
            <a:hlinkClick r:id="" action="ppaction://noaction"/>
          </p:cNvPr>
          <p:cNvSpPr>
            <a:spLocks noChangeArrowheads="1"/>
          </p:cNvSpPr>
          <p:nvPr/>
        </p:nvSpPr>
        <p:spPr bwMode="auto">
          <a:xfrm>
            <a:off x="6035675" y="6108701"/>
            <a:ext cx="11811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en-US" altLang="en-US"/>
          </a:p>
        </p:txBody>
      </p:sp>
      <p:cxnSp>
        <p:nvCxnSpPr>
          <p:cNvPr id="14" name="Straight Connector 13"/>
          <p:cNvCxnSpPr/>
          <p:nvPr/>
        </p:nvCxnSpPr>
        <p:spPr>
          <a:xfrm>
            <a:off x="901521" y="1068945"/>
            <a:ext cx="10483403" cy="25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617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1828"/>
                                        </p:tgtEl>
                                        <p:attrNameLst>
                                          <p:attrName>style.visibility</p:attrName>
                                        </p:attrNameLst>
                                      </p:cBhvr>
                                      <p:to>
                                        <p:strVal val="visible"/>
                                      </p:to>
                                    </p:set>
                                    <p:animEffect transition="in" filter="wipe(up)">
                                      <p:cBhvr>
                                        <p:cTn id="7" dur="500"/>
                                        <p:tgtEl>
                                          <p:spTgt spid="6318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1831"/>
                                        </p:tgtEl>
                                        <p:attrNameLst>
                                          <p:attrName>style.visibility</p:attrName>
                                        </p:attrNameLst>
                                      </p:cBhvr>
                                      <p:to>
                                        <p:strVal val="visible"/>
                                      </p:to>
                                    </p:set>
                                    <p:animEffect transition="in" filter="wipe(left)">
                                      <p:cBhvr>
                                        <p:cTn id="12" dur="500"/>
                                        <p:tgtEl>
                                          <p:spTgt spid="631831"/>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31829"/>
                                        </p:tgtEl>
                                        <p:attrNameLst>
                                          <p:attrName>style.visibility</p:attrName>
                                        </p:attrNameLst>
                                      </p:cBhvr>
                                      <p:to>
                                        <p:strVal val="visible"/>
                                      </p:to>
                                    </p:set>
                                    <p:animEffect transition="in" filter="wipe(up)">
                                      <p:cBhvr>
                                        <p:cTn id="16" dur="500"/>
                                        <p:tgtEl>
                                          <p:spTgt spid="6318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31832"/>
                                        </p:tgtEl>
                                        <p:attrNameLst>
                                          <p:attrName>style.visibility</p:attrName>
                                        </p:attrNameLst>
                                      </p:cBhvr>
                                      <p:to>
                                        <p:strVal val="visible"/>
                                      </p:to>
                                    </p:set>
                                    <p:animEffect transition="in" filter="wipe(left)">
                                      <p:cBhvr>
                                        <p:cTn id="21" dur="500"/>
                                        <p:tgtEl>
                                          <p:spTgt spid="631832"/>
                                        </p:tgtEl>
                                      </p:cBhvr>
                                    </p:animEffect>
                                  </p:childTnLst>
                                </p:cTn>
                              </p:par>
                            </p:childTnLst>
                          </p:cTn>
                        </p:par>
                        <p:par>
                          <p:cTn id="22" fill="hold" nodeType="afterGroup">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631833"/>
                                        </p:tgtEl>
                                        <p:attrNameLst>
                                          <p:attrName>style.visibility</p:attrName>
                                        </p:attrNameLst>
                                      </p:cBhvr>
                                      <p:to>
                                        <p:strVal val="visible"/>
                                      </p:to>
                                    </p:set>
                                    <p:animEffect transition="in" filter="wipe(up)">
                                      <p:cBhvr>
                                        <p:cTn id="25" dur="500"/>
                                        <p:tgtEl>
                                          <p:spTgt spid="631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28" grpId="0" animBg="1" autoUpdateAnimBg="0"/>
      <p:bldP spid="631829" grpId="0" animBg="1" autoUpdateAnimBg="0"/>
      <p:bldP spid="631831" grpId="0"/>
      <p:bldP spid="631832" grpId="0"/>
      <p:bldP spid="631833"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844" y="220842"/>
            <a:ext cx="9001462" cy="796589"/>
          </a:xfrm>
        </p:spPr>
        <p:txBody>
          <a:bodyPr>
            <a:normAutofit/>
          </a:bodyPr>
          <a:lstStyle/>
          <a:p>
            <a:r>
              <a:rPr lang="en-US" sz="3600" dirty="0"/>
              <a:t>Consistency of tense</a:t>
            </a:r>
          </a:p>
        </p:txBody>
      </p:sp>
      <p:sp>
        <p:nvSpPr>
          <p:cNvPr id="3" name="Subtitle 2"/>
          <p:cNvSpPr>
            <a:spLocks noGrp="1"/>
          </p:cNvSpPr>
          <p:nvPr>
            <p:ph type="subTitle" idx="1"/>
          </p:nvPr>
        </p:nvSpPr>
        <p:spPr>
          <a:xfrm>
            <a:off x="1582390" y="1592933"/>
            <a:ext cx="9001462" cy="1678301"/>
          </a:xfrm>
        </p:spPr>
        <p:txBody>
          <a:bodyPr>
            <a:normAutofit/>
          </a:bodyPr>
          <a:lstStyle/>
          <a:p>
            <a:pPr marL="342900" indent="-342900" algn="l">
              <a:buFont typeface="Wingdings" panose="05000000000000000000" pitchFamily="2" charset="2"/>
              <a:buChar char="q"/>
            </a:pPr>
            <a:r>
              <a:rPr lang="en-US" dirty="0"/>
              <a:t>Do not change needlessly from one tense to another</a:t>
            </a:r>
            <a:r>
              <a:rPr lang="en-US" dirty="0" smtClean="0"/>
              <a:t>.</a:t>
            </a:r>
          </a:p>
          <a:p>
            <a:pPr marL="342900" indent="-342900" algn="l">
              <a:buFont typeface="Wingdings" panose="05000000000000000000" pitchFamily="2" charset="2"/>
              <a:buChar char="q"/>
            </a:pPr>
            <a:r>
              <a:rPr lang="en-US" dirty="0"/>
              <a:t>To describe events that occur at the same time, use verbs in the same tense.</a:t>
            </a:r>
          </a:p>
          <a:p>
            <a:endParaRPr lang="en-US" dirty="0"/>
          </a:p>
        </p:txBody>
      </p:sp>
      <p:cxnSp>
        <p:nvCxnSpPr>
          <p:cNvPr id="5" name="Straight Connector 4"/>
          <p:cNvCxnSpPr/>
          <p:nvPr/>
        </p:nvCxnSpPr>
        <p:spPr>
          <a:xfrm>
            <a:off x="901521" y="1171977"/>
            <a:ext cx="10483403" cy="25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6"/>
          <p:cNvSpPr txBox="1">
            <a:spLocks noChangeArrowheads="1"/>
          </p:cNvSpPr>
          <p:nvPr/>
        </p:nvSpPr>
        <p:spPr bwMode="auto">
          <a:xfrm>
            <a:off x="2828410" y="3666432"/>
            <a:ext cx="7299325" cy="461665"/>
          </a:xfrm>
          <a:prstGeom prst="rect">
            <a:avLst/>
          </a:prstGeom>
          <a:no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400" b="0" dirty="0">
                <a:effectLst>
                  <a:outerShdw blurRad="50800" dist="38100" dir="2700000" algn="tl" rotWithShape="0">
                    <a:srgbClr val="000000">
                      <a:alpha val="48000"/>
                    </a:srgbClr>
                  </a:outerShdw>
                </a:effectLst>
                <a:latin typeface="+mn-lt"/>
              </a:rPr>
              <a:t>Sara </a:t>
            </a:r>
            <a:r>
              <a:rPr lang="en-US" altLang="en-US" sz="2400" dirty="0">
                <a:solidFill>
                  <a:srgbClr val="FFFF00"/>
                </a:solidFill>
                <a:effectLst>
                  <a:outerShdw blurRad="50800" dist="38100" dir="2700000" algn="tl" rotWithShape="0">
                    <a:srgbClr val="000000">
                      <a:alpha val="48000"/>
                    </a:srgbClr>
                  </a:outerShdw>
                </a:effectLst>
                <a:latin typeface="+mn-lt"/>
              </a:rPr>
              <a:t>peeked</a:t>
            </a:r>
            <a:r>
              <a:rPr lang="en-US" altLang="en-US" sz="2400" b="0" dirty="0">
                <a:effectLst>
                  <a:outerShdw blurRad="50800" dist="38100" dir="2700000" algn="tl" rotWithShape="0">
                    <a:srgbClr val="000000">
                      <a:alpha val="48000"/>
                    </a:srgbClr>
                  </a:outerShdw>
                </a:effectLst>
                <a:latin typeface="+mn-lt"/>
              </a:rPr>
              <a:t> over the fence and </a:t>
            </a:r>
            <a:r>
              <a:rPr lang="en-US" altLang="en-US" sz="2400" dirty="0">
                <a:solidFill>
                  <a:srgbClr val="FFFF00"/>
                </a:solidFill>
                <a:effectLst>
                  <a:outerShdw blurRad="50800" dist="38100" dir="2700000" algn="tl" rotWithShape="0">
                    <a:srgbClr val="000000">
                      <a:alpha val="48000"/>
                    </a:srgbClr>
                  </a:outerShdw>
                </a:effectLst>
                <a:latin typeface="+mn-lt"/>
              </a:rPr>
              <a:t>saw</a:t>
            </a:r>
            <a:r>
              <a:rPr lang="en-US" altLang="en-US" sz="2400" b="0" dirty="0">
                <a:effectLst>
                  <a:outerShdw blurRad="50800" dist="38100" dir="2700000" algn="tl" rotWithShape="0">
                    <a:srgbClr val="000000">
                      <a:alpha val="48000"/>
                    </a:srgbClr>
                  </a:outerShdw>
                </a:effectLst>
                <a:latin typeface="+mn-lt"/>
              </a:rPr>
              <a:t> a cornfield. </a:t>
            </a:r>
          </a:p>
        </p:txBody>
      </p:sp>
      <p:sp>
        <p:nvSpPr>
          <p:cNvPr id="8" name="Text Box 10"/>
          <p:cNvSpPr txBox="1">
            <a:spLocks noChangeArrowheads="1"/>
          </p:cNvSpPr>
          <p:nvPr/>
        </p:nvSpPr>
        <p:spPr bwMode="auto">
          <a:xfrm>
            <a:off x="3314521" y="3271234"/>
            <a:ext cx="1724025" cy="427037"/>
          </a:xfrm>
          <a:prstGeom prst="rect">
            <a:avLst/>
          </a:prstGeom>
          <a:solidFill>
            <a:srgbClr val="7030A0"/>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smtClean="0">
                <a:ln>
                  <a:noFill/>
                </a:ln>
                <a:effectLst/>
                <a:uLnTx/>
                <a:uFillTx/>
                <a:latin typeface="Verdana" panose="020B0604030504040204" pitchFamily="34" charset="0"/>
              </a:rPr>
              <a:t>past tense</a:t>
            </a:r>
          </a:p>
        </p:txBody>
      </p:sp>
      <p:sp>
        <p:nvSpPr>
          <p:cNvPr id="9" name="Text Box 10"/>
          <p:cNvSpPr txBox="1">
            <a:spLocks noChangeArrowheads="1"/>
          </p:cNvSpPr>
          <p:nvPr/>
        </p:nvSpPr>
        <p:spPr bwMode="auto">
          <a:xfrm>
            <a:off x="6949186" y="3239395"/>
            <a:ext cx="1724025" cy="427037"/>
          </a:xfrm>
          <a:prstGeom prst="rect">
            <a:avLst/>
          </a:prstGeom>
          <a:solidFill>
            <a:srgbClr val="7030A0"/>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smtClean="0">
                <a:ln>
                  <a:noFill/>
                </a:ln>
                <a:effectLst/>
                <a:uLnTx/>
                <a:uFillTx/>
                <a:latin typeface="Verdana" panose="020B0604030504040204" pitchFamily="34" charset="0"/>
              </a:rPr>
              <a:t>past tense</a:t>
            </a:r>
          </a:p>
        </p:txBody>
      </p:sp>
      <p:sp>
        <p:nvSpPr>
          <p:cNvPr id="10" name="Text Box 8"/>
          <p:cNvSpPr txBox="1">
            <a:spLocks noChangeArrowheads="1"/>
          </p:cNvSpPr>
          <p:nvPr/>
        </p:nvSpPr>
        <p:spPr bwMode="auto">
          <a:xfrm>
            <a:off x="2828410" y="5099375"/>
            <a:ext cx="7146925" cy="461665"/>
          </a:xfrm>
          <a:prstGeom prst="rect">
            <a:avLst/>
          </a:prstGeom>
          <a:no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400" b="0" dirty="0">
                <a:effectLst>
                  <a:outerShdw blurRad="50800" dist="38100" dir="2700000" algn="tl" rotWithShape="0">
                    <a:srgbClr val="000000">
                      <a:alpha val="48000"/>
                    </a:srgbClr>
                  </a:outerShdw>
                </a:effectLst>
                <a:latin typeface="+mn-lt"/>
              </a:rPr>
              <a:t>Sara </a:t>
            </a:r>
            <a:r>
              <a:rPr lang="en-US" altLang="en-US" sz="2400" dirty="0">
                <a:solidFill>
                  <a:srgbClr val="FFFF00"/>
                </a:solidFill>
                <a:effectLst>
                  <a:outerShdw blurRad="50800" dist="38100" dir="2700000" algn="tl" rotWithShape="0">
                    <a:srgbClr val="000000">
                      <a:alpha val="48000"/>
                    </a:srgbClr>
                  </a:outerShdw>
                </a:effectLst>
                <a:latin typeface="+mn-lt"/>
              </a:rPr>
              <a:t>peeks</a:t>
            </a:r>
            <a:r>
              <a:rPr lang="en-US" altLang="en-US" sz="2400" b="0" dirty="0">
                <a:solidFill>
                  <a:srgbClr val="FFFF00"/>
                </a:solidFill>
                <a:effectLst>
                  <a:outerShdw blurRad="50800" dist="38100" dir="2700000" algn="tl" rotWithShape="0">
                    <a:srgbClr val="000000">
                      <a:alpha val="48000"/>
                    </a:srgbClr>
                  </a:outerShdw>
                </a:effectLst>
                <a:latin typeface="+mn-lt"/>
              </a:rPr>
              <a:t> </a:t>
            </a:r>
            <a:r>
              <a:rPr lang="en-US" altLang="en-US" sz="2400" b="0" dirty="0">
                <a:effectLst>
                  <a:outerShdw blurRad="50800" dist="38100" dir="2700000" algn="tl" rotWithShape="0">
                    <a:srgbClr val="000000">
                      <a:alpha val="48000"/>
                    </a:srgbClr>
                  </a:outerShdw>
                </a:effectLst>
                <a:latin typeface="+mn-lt"/>
              </a:rPr>
              <a:t>over the fence and </a:t>
            </a:r>
            <a:r>
              <a:rPr lang="en-US" altLang="en-US" sz="2400" dirty="0">
                <a:solidFill>
                  <a:srgbClr val="FFFF00"/>
                </a:solidFill>
                <a:effectLst>
                  <a:outerShdw blurRad="50800" dist="38100" dir="2700000" algn="tl" rotWithShape="0">
                    <a:srgbClr val="000000">
                      <a:alpha val="48000"/>
                    </a:srgbClr>
                  </a:outerShdw>
                </a:effectLst>
                <a:latin typeface="+mn-lt"/>
              </a:rPr>
              <a:t>sees</a:t>
            </a:r>
            <a:r>
              <a:rPr lang="en-US" altLang="en-US" sz="2400" b="0" dirty="0">
                <a:effectLst>
                  <a:outerShdw blurRad="50800" dist="38100" dir="2700000" algn="tl" rotWithShape="0">
                    <a:srgbClr val="000000">
                      <a:alpha val="48000"/>
                    </a:srgbClr>
                  </a:outerShdw>
                </a:effectLst>
                <a:latin typeface="+mn-lt"/>
              </a:rPr>
              <a:t> a cornfield. </a:t>
            </a:r>
          </a:p>
        </p:txBody>
      </p:sp>
      <p:sp>
        <p:nvSpPr>
          <p:cNvPr id="11" name="Text Box 12"/>
          <p:cNvSpPr txBox="1">
            <a:spLocks noChangeArrowheads="1"/>
          </p:cNvSpPr>
          <p:nvPr/>
        </p:nvSpPr>
        <p:spPr bwMode="auto">
          <a:xfrm>
            <a:off x="3175894" y="4672338"/>
            <a:ext cx="2155825" cy="427037"/>
          </a:xfrm>
          <a:prstGeom prst="rect">
            <a:avLst/>
          </a:prstGeom>
          <a:solidFill>
            <a:srgbClr val="009900"/>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dirty="0"/>
              <a:t>present tense</a:t>
            </a:r>
          </a:p>
        </p:txBody>
      </p:sp>
      <p:sp>
        <p:nvSpPr>
          <p:cNvPr id="12" name="Text Box 12"/>
          <p:cNvSpPr txBox="1">
            <a:spLocks noChangeArrowheads="1"/>
          </p:cNvSpPr>
          <p:nvPr/>
        </p:nvSpPr>
        <p:spPr bwMode="auto">
          <a:xfrm>
            <a:off x="6536977" y="4672337"/>
            <a:ext cx="2155825" cy="427037"/>
          </a:xfrm>
          <a:prstGeom prst="rect">
            <a:avLst/>
          </a:prstGeom>
          <a:solidFill>
            <a:srgbClr val="009900"/>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dirty="0"/>
              <a:t>present tense</a:t>
            </a:r>
          </a:p>
        </p:txBody>
      </p:sp>
    </p:spTree>
    <p:extLst>
      <p:ext uri="{BB962C8B-B14F-4D97-AF65-F5344CB8AC3E}">
        <p14:creationId xmlns:p14="http://schemas.microsoft.com/office/powerpoint/2010/main" val="308206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500"/>
                            </p:stCondLst>
                            <p:childTnLst>
                              <p:par>
                                <p:cTn id="26" presetID="53"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1000"/>
                            </p:stCondLst>
                            <p:childTnLst>
                              <p:par>
                                <p:cTn id="32" presetID="53"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p:bldP spid="11" grpId="0" animBg="1" autoUpdateAnimBg="0"/>
      <p:bldP spid="12"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844" y="220842"/>
            <a:ext cx="9001462" cy="796589"/>
          </a:xfrm>
        </p:spPr>
        <p:txBody>
          <a:bodyPr>
            <a:normAutofit/>
          </a:bodyPr>
          <a:lstStyle/>
          <a:p>
            <a:r>
              <a:rPr lang="en-US" sz="3600" dirty="0"/>
              <a:t>Consistency of tense</a:t>
            </a:r>
          </a:p>
        </p:txBody>
      </p:sp>
      <p:sp>
        <p:nvSpPr>
          <p:cNvPr id="3" name="Subtitle 2"/>
          <p:cNvSpPr>
            <a:spLocks noGrp="1"/>
          </p:cNvSpPr>
          <p:nvPr>
            <p:ph type="subTitle" idx="1"/>
          </p:nvPr>
        </p:nvSpPr>
        <p:spPr>
          <a:xfrm>
            <a:off x="1582390" y="1592934"/>
            <a:ext cx="9001462" cy="1216636"/>
          </a:xfrm>
        </p:spPr>
        <p:txBody>
          <a:bodyPr>
            <a:normAutofit/>
          </a:bodyPr>
          <a:lstStyle/>
          <a:p>
            <a:pPr marL="342900" indent="-342900" algn="l">
              <a:buFont typeface="Wingdings" panose="05000000000000000000" pitchFamily="2" charset="2"/>
              <a:buChar char="q"/>
            </a:pPr>
            <a:r>
              <a:rPr lang="en-US" dirty="0"/>
              <a:t>For events that occur at different times, use verbs of different tenses to show the sequence of events</a:t>
            </a:r>
            <a:r>
              <a:rPr lang="en-US" dirty="0" smtClean="0"/>
              <a:t>.</a:t>
            </a:r>
            <a:endParaRPr lang="en-US" dirty="0"/>
          </a:p>
        </p:txBody>
      </p:sp>
      <p:cxnSp>
        <p:nvCxnSpPr>
          <p:cNvPr id="5" name="Straight Connector 4"/>
          <p:cNvCxnSpPr/>
          <p:nvPr/>
        </p:nvCxnSpPr>
        <p:spPr>
          <a:xfrm>
            <a:off x="901521" y="1171977"/>
            <a:ext cx="10483403" cy="25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5"/>
          <p:cNvSpPr txBox="1">
            <a:spLocks noChangeArrowheads="1"/>
          </p:cNvSpPr>
          <p:nvPr/>
        </p:nvSpPr>
        <p:spPr bwMode="auto">
          <a:xfrm>
            <a:off x="1738653" y="3451985"/>
            <a:ext cx="9360360" cy="461665"/>
          </a:xfrm>
          <a:prstGeom prst="rect">
            <a:avLst/>
          </a:prstGeom>
          <a:noFill/>
          <a:ln>
            <a:noFill/>
          </a:ln>
        </p:spPr>
        <p:txBody>
          <a:bodyPr wrap="squar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400" b="0" dirty="0">
                <a:effectLst>
                  <a:outerShdw blurRad="50800" dist="38100" dir="2700000" algn="tl" rotWithShape="0">
                    <a:srgbClr val="000000">
                      <a:alpha val="48000"/>
                    </a:srgbClr>
                  </a:outerShdw>
                </a:effectLst>
                <a:latin typeface="+mn-lt"/>
              </a:rPr>
              <a:t>The pitcher </a:t>
            </a:r>
            <a:r>
              <a:rPr lang="en-US" altLang="en-US" sz="2400" dirty="0">
                <a:solidFill>
                  <a:srgbClr val="FFFF00"/>
                </a:solidFill>
                <a:effectLst>
                  <a:outerShdw blurRad="50800" dist="38100" dir="2700000" algn="tl" rotWithShape="0">
                    <a:srgbClr val="000000">
                      <a:alpha val="48000"/>
                    </a:srgbClr>
                  </a:outerShdw>
                </a:effectLst>
                <a:latin typeface="+mn-lt"/>
              </a:rPr>
              <a:t>wished</a:t>
            </a:r>
            <a:r>
              <a:rPr lang="en-US" altLang="en-US" sz="2400" b="0" dirty="0">
                <a:solidFill>
                  <a:srgbClr val="FFFF00"/>
                </a:solidFill>
                <a:effectLst>
                  <a:outerShdw blurRad="50800" dist="38100" dir="2700000" algn="tl" rotWithShape="0">
                    <a:srgbClr val="000000">
                      <a:alpha val="48000"/>
                    </a:srgbClr>
                  </a:outerShdw>
                </a:effectLst>
                <a:latin typeface="+mn-lt"/>
              </a:rPr>
              <a:t> </a:t>
            </a:r>
            <a:r>
              <a:rPr lang="en-US" altLang="en-US" sz="2400" b="0" dirty="0">
                <a:effectLst>
                  <a:outerShdw blurRad="50800" dist="38100" dir="2700000" algn="tl" rotWithShape="0">
                    <a:srgbClr val="000000">
                      <a:alpha val="48000"/>
                    </a:srgbClr>
                  </a:outerShdw>
                </a:effectLst>
                <a:latin typeface="+mn-lt"/>
              </a:rPr>
              <a:t>that he </a:t>
            </a:r>
            <a:r>
              <a:rPr lang="en-US" altLang="en-US" sz="2400" dirty="0">
                <a:solidFill>
                  <a:srgbClr val="FFFF00"/>
                </a:solidFill>
                <a:effectLst>
                  <a:outerShdw blurRad="50800" dist="38100" dir="2700000" algn="tl" rotWithShape="0">
                    <a:srgbClr val="000000">
                      <a:alpha val="48000"/>
                    </a:srgbClr>
                  </a:outerShdw>
                </a:effectLst>
                <a:latin typeface="+mn-lt"/>
              </a:rPr>
              <a:t>had practiced </a:t>
            </a:r>
            <a:r>
              <a:rPr lang="en-US" altLang="en-US" sz="2400" b="0" dirty="0">
                <a:effectLst>
                  <a:outerShdw blurRad="50800" dist="38100" dir="2700000" algn="tl" rotWithShape="0">
                    <a:srgbClr val="000000">
                      <a:alpha val="48000"/>
                    </a:srgbClr>
                  </a:outerShdw>
                </a:effectLst>
                <a:latin typeface="+mn-lt"/>
              </a:rPr>
              <a:t>more before the game. </a:t>
            </a:r>
          </a:p>
        </p:txBody>
      </p:sp>
      <p:sp>
        <p:nvSpPr>
          <p:cNvPr id="14" name="Text Box 7"/>
          <p:cNvSpPr txBox="1">
            <a:spLocks noChangeArrowheads="1"/>
          </p:cNvSpPr>
          <p:nvPr/>
        </p:nvSpPr>
        <p:spPr bwMode="auto">
          <a:xfrm>
            <a:off x="3174106" y="3058162"/>
            <a:ext cx="1724025" cy="427038"/>
          </a:xfrm>
          <a:prstGeom prst="rect">
            <a:avLst/>
          </a:prstGeom>
          <a:solidFill>
            <a:srgbClr val="7030A0"/>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dirty="0"/>
              <a:t>past tense</a:t>
            </a:r>
          </a:p>
        </p:txBody>
      </p:sp>
      <p:sp>
        <p:nvSpPr>
          <p:cNvPr id="15" name="Text Box 8"/>
          <p:cNvSpPr txBox="1">
            <a:spLocks noChangeArrowheads="1"/>
          </p:cNvSpPr>
          <p:nvPr/>
        </p:nvSpPr>
        <p:spPr bwMode="auto">
          <a:xfrm>
            <a:off x="5410200" y="3058162"/>
            <a:ext cx="2780764" cy="427038"/>
          </a:xfrm>
          <a:prstGeom prst="rect">
            <a:avLst/>
          </a:prstGeom>
          <a:solidFill>
            <a:srgbClr val="FF0000"/>
          </a:solidFill>
          <a:ln>
            <a:noFill/>
          </a:ln>
        </p:spPr>
        <p:txBody>
          <a:bodyPr wrap="squar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dirty="0"/>
              <a:t>past perfect tense</a:t>
            </a:r>
          </a:p>
        </p:txBody>
      </p:sp>
      <p:sp>
        <p:nvSpPr>
          <p:cNvPr id="16" name="Text Box 11"/>
          <p:cNvSpPr txBox="1">
            <a:spLocks noChangeArrowheads="1"/>
          </p:cNvSpPr>
          <p:nvPr/>
        </p:nvSpPr>
        <p:spPr bwMode="auto">
          <a:xfrm>
            <a:off x="2670431" y="4140566"/>
            <a:ext cx="6825379" cy="830997"/>
          </a:xfrm>
          <a:prstGeom prst="rect">
            <a:avLst/>
          </a:prstGeom>
          <a:noFill/>
          <a:ln>
            <a:noFill/>
          </a:ln>
        </p:spPr>
        <p:txBody>
          <a:bodyPr wrap="squar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en-US" altLang="en-US" sz="2400" b="0" i="1" dirty="0">
                <a:effectLst>
                  <a:outerShdw blurRad="50800" dist="38100" dir="2700000" algn="tl" rotWithShape="0">
                    <a:srgbClr val="000000">
                      <a:alpha val="48000"/>
                    </a:srgbClr>
                  </a:outerShdw>
                </a:effectLst>
                <a:latin typeface="+mn-lt"/>
              </a:rPr>
              <a:t>The action of wishing happened after the action of practicing was complete.  </a:t>
            </a:r>
          </a:p>
        </p:txBody>
      </p:sp>
    </p:spTree>
    <p:extLst>
      <p:ext uri="{BB962C8B-B14F-4D97-AF65-F5344CB8AC3E}">
        <p14:creationId xmlns:p14="http://schemas.microsoft.com/office/powerpoint/2010/main" val="226521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autoUpdateAnimBg="0"/>
      <p:bldP spid="15" grpId="0" animBg="1" autoUpdateAnimBg="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844" y="220842"/>
            <a:ext cx="9001462" cy="796589"/>
          </a:xfrm>
        </p:spPr>
        <p:txBody>
          <a:bodyPr>
            <a:normAutofit/>
          </a:bodyPr>
          <a:lstStyle/>
          <a:p>
            <a:r>
              <a:rPr lang="en-US" sz="3600" dirty="0"/>
              <a:t>Consistency of tense</a:t>
            </a:r>
          </a:p>
        </p:txBody>
      </p:sp>
      <p:sp>
        <p:nvSpPr>
          <p:cNvPr id="3" name="Subtitle 2"/>
          <p:cNvSpPr>
            <a:spLocks noGrp="1"/>
          </p:cNvSpPr>
          <p:nvPr>
            <p:ph type="subTitle" idx="1"/>
          </p:nvPr>
        </p:nvSpPr>
        <p:spPr>
          <a:xfrm>
            <a:off x="1582390" y="1592934"/>
            <a:ext cx="9001462" cy="1216636"/>
          </a:xfrm>
        </p:spPr>
        <p:txBody>
          <a:bodyPr>
            <a:normAutofit/>
          </a:bodyPr>
          <a:lstStyle/>
          <a:p>
            <a:pPr marL="342900" indent="-342900" algn="l">
              <a:buFont typeface="Wingdings" panose="05000000000000000000" pitchFamily="2" charset="2"/>
              <a:buChar char="q"/>
            </a:pPr>
            <a:r>
              <a:rPr lang="en-US" dirty="0"/>
              <a:t>For events that occur at different times, use verbs of different tenses to show the sequence of events</a:t>
            </a:r>
            <a:r>
              <a:rPr lang="en-US" dirty="0" smtClean="0"/>
              <a:t>.</a:t>
            </a:r>
            <a:endParaRPr lang="en-US" dirty="0"/>
          </a:p>
        </p:txBody>
      </p:sp>
      <p:cxnSp>
        <p:nvCxnSpPr>
          <p:cNvPr id="5" name="Straight Connector 4"/>
          <p:cNvCxnSpPr/>
          <p:nvPr/>
        </p:nvCxnSpPr>
        <p:spPr>
          <a:xfrm>
            <a:off x="901521" y="1171977"/>
            <a:ext cx="10483403" cy="25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5"/>
          <p:cNvSpPr txBox="1">
            <a:spLocks noChangeArrowheads="1"/>
          </p:cNvSpPr>
          <p:nvPr/>
        </p:nvSpPr>
        <p:spPr bwMode="auto">
          <a:xfrm>
            <a:off x="1738653" y="3451985"/>
            <a:ext cx="9360360" cy="830997"/>
          </a:xfrm>
          <a:prstGeom prst="rect">
            <a:avLst/>
          </a:prstGeom>
          <a:noFill/>
          <a:ln>
            <a:noFill/>
          </a:ln>
        </p:spPr>
        <p:txBody>
          <a:bodyPr wrap="squar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400" b="0" dirty="0">
                <a:effectLst>
                  <a:outerShdw blurRad="50800" dist="38100" dir="2700000" algn="tl" rotWithShape="0">
                    <a:srgbClr val="000000">
                      <a:alpha val="48000"/>
                    </a:srgbClr>
                  </a:outerShdw>
                </a:effectLst>
                <a:latin typeface="+mn-lt"/>
              </a:rPr>
              <a:t>Yesterday, Nina </a:t>
            </a:r>
            <a:r>
              <a:rPr lang="en-US" altLang="en-US" sz="2400" dirty="0">
                <a:solidFill>
                  <a:srgbClr val="FFFF00"/>
                </a:solidFill>
                <a:effectLst>
                  <a:outerShdw blurRad="50800" dist="38100" dir="2700000" algn="tl" rotWithShape="0">
                    <a:srgbClr val="000000">
                      <a:alpha val="48000"/>
                    </a:srgbClr>
                  </a:outerShdw>
                </a:effectLst>
                <a:latin typeface="+mn-lt"/>
              </a:rPr>
              <a:t>told</a:t>
            </a:r>
            <a:r>
              <a:rPr lang="en-US" altLang="en-US" sz="2400" b="0" dirty="0">
                <a:solidFill>
                  <a:srgbClr val="FFFF00"/>
                </a:solidFill>
                <a:effectLst>
                  <a:outerShdw blurRad="50800" dist="38100" dir="2700000" algn="tl" rotWithShape="0">
                    <a:srgbClr val="000000">
                      <a:alpha val="48000"/>
                    </a:srgbClr>
                  </a:outerShdw>
                </a:effectLst>
                <a:latin typeface="+mn-lt"/>
              </a:rPr>
              <a:t> </a:t>
            </a:r>
            <a:r>
              <a:rPr lang="en-US" altLang="en-US" sz="2400" b="0" dirty="0">
                <a:effectLst>
                  <a:outerShdw blurRad="50800" dist="38100" dir="2700000" algn="tl" rotWithShape="0">
                    <a:srgbClr val="000000">
                      <a:alpha val="48000"/>
                    </a:srgbClr>
                  </a:outerShdw>
                </a:effectLst>
                <a:latin typeface="+mn-lt"/>
              </a:rPr>
              <a:t>us that her brother </a:t>
            </a:r>
            <a:r>
              <a:rPr lang="en-US" altLang="en-US" sz="2400" dirty="0" smtClean="0">
                <a:solidFill>
                  <a:srgbClr val="FFFF00"/>
                </a:solidFill>
                <a:effectLst>
                  <a:outerShdw blurRad="50800" dist="38100" dir="2700000" algn="tl" rotWithShape="0">
                    <a:srgbClr val="000000">
                      <a:alpha val="48000"/>
                    </a:srgbClr>
                  </a:outerShdw>
                </a:effectLst>
                <a:latin typeface="+mn-lt"/>
              </a:rPr>
              <a:t>works</a:t>
            </a:r>
            <a:r>
              <a:rPr lang="en-US" altLang="en-US" sz="2400" b="0" dirty="0" smtClean="0">
                <a:effectLst>
                  <a:outerShdw blurRad="50800" dist="38100" dir="2700000" algn="tl" rotWithShape="0">
                    <a:srgbClr val="000000">
                      <a:alpha val="48000"/>
                    </a:srgbClr>
                  </a:outerShdw>
                </a:effectLst>
                <a:latin typeface="+mn-lt"/>
              </a:rPr>
              <a:t> every </a:t>
            </a:r>
            <a:r>
              <a:rPr lang="en-US" altLang="en-US" sz="2400" b="0" dirty="0">
                <a:effectLst>
                  <a:outerShdw blurRad="50800" dist="38100" dir="2700000" algn="tl" rotWithShape="0">
                    <a:srgbClr val="000000">
                      <a:alpha val="48000"/>
                    </a:srgbClr>
                  </a:outerShdw>
                </a:effectLst>
                <a:latin typeface="+mn-lt"/>
              </a:rPr>
              <a:t>week at the senior center. </a:t>
            </a:r>
            <a:endParaRPr lang="en-US" altLang="en-US" sz="2400" b="0" dirty="0">
              <a:effectLst>
                <a:outerShdw blurRad="50800" dist="38100" dir="2700000" algn="tl" rotWithShape="0">
                  <a:srgbClr val="000000">
                    <a:alpha val="48000"/>
                  </a:srgbClr>
                </a:outerShdw>
              </a:effectLst>
              <a:latin typeface="+mn-lt"/>
            </a:endParaRPr>
          </a:p>
        </p:txBody>
      </p:sp>
      <p:sp>
        <p:nvSpPr>
          <p:cNvPr id="14" name="Text Box 7"/>
          <p:cNvSpPr txBox="1">
            <a:spLocks noChangeArrowheads="1"/>
          </p:cNvSpPr>
          <p:nvPr/>
        </p:nvSpPr>
        <p:spPr bwMode="auto">
          <a:xfrm>
            <a:off x="3624868" y="3058162"/>
            <a:ext cx="1724025" cy="427038"/>
          </a:xfrm>
          <a:prstGeom prst="rect">
            <a:avLst/>
          </a:prstGeom>
          <a:solidFill>
            <a:srgbClr val="7030A0"/>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dirty="0"/>
              <a:t>past tense</a:t>
            </a:r>
          </a:p>
        </p:txBody>
      </p:sp>
      <p:sp>
        <p:nvSpPr>
          <p:cNvPr id="16" name="Text Box 11"/>
          <p:cNvSpPr txBox="1">
            <a:spLocks noChangeArrowheads="1"/>
          </p:cNvSpPr>
          <p:nvPr/>
        </p:nvSpPr>
        <p:spPr bwMode="auto">
          <a:xfrm>
            <a:off x="2730532" y="4648321"/>
            <a:ext cx="6825379" cy="830997"/>
          </a:xfrm>
          <a:prstGeom prst="rect">
            <a:avLst/>
          </a:prstGeom>
          <a:noFill/>
          <a:ln>
            <a:noFill/>
          </a:ln>
        </p:spPr>
        <p:txBody>
          <a:bodyPr wrap="squar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en-US" altLang="en-US" sz="2400" b="0" i="1" dirty="0" smtClean="0">
                <a:effectLst>
                  <a:outerShdw blurRad="50800" dist="38100" dir="2700000" algn="tl" rotWithShape="0">
                    <a:srgbClr val="000000">
                      <a:alpha val="48000"/>
                    </a:srgbClr>
                  </a:outerShdw>
                </a:effectLst>
                <a:latin typeface="+mn-lt"/>
              </a:rPr>
              <a:t>The </a:t>
            </a:r>
            <a:r>
              <a:rPr lang="en-US" altLang="en-US" sz="2400" b="0" i="1" dirty="0">
                <a:effectLst>
                  <a:outerShdw blurRad="50800" dist="38100" dir="2700000" algn="tl" rotWithShape="0">
                    <a:srgbClr val="000000">
                      <a:alpha val="48000"/>
                    </a:srgbClr>
                  </a:outerShdw>
                </a:effectLst>
                <a:latin typeface="+mn-lt"/>
              </a:rPr>
              <a:t>action of telling occurred at a specific time in the past. The action of working occurs now. </a:t>
            </a:r>
            <a:endParaRPr lang="en-US" altLang="en-US" sz="2400" b="0" i="1" dirty="0">
              <a:effectLst>
                <a:outerShdw blurRad="50800" dist="38100" dir="2700000" algn="tl" rotWithShape="0">
                  <a:srgbClr val="000000">
                    <a:alpha val="48000"/>
                  </a:srgbClr>
                </a:outerShdw>
              </a:effectLst>
              <a:latin typeface="+mn-lt"/>
            </a:endParaRPr>
          </a:p>
        </p:txBody>
      </p:sp>
      <p:sp>
        <p:nvSpPr>
          <p:cNvPr id="9" name="Text Box 12"/>
          <p:cNvSpPr txBox="1">
            <a:spLocks noChangeArrowheads="1"/>
          </p:cNvSpPr>
          <p:nvPr/>
        </p:nvSpPr>
        <p:spPr bwMode="auto">
          <a:xfrm>
            <a:off x="6704403" y="3047057"/>
            <a:ext cx="2155825" cy="427037"/>
          </a:xfrm>
          <a:prstGeom prst="rect">
            <a:avLst/>
          </a:prstGeom>
          <a:solidFill>
            <a:srgbClr val="009900"/>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dirty="0"/>
              <a:t>present tense</a:t>
            </a:r>
          </a:p>
        </p:txBody>
      </p:sp>
    </p:spTree>
    <p:extLst>
      <p:ext uri="{BB962C8B-B14F-4D97-AF65-F5344CB8AC3E}">
        <p14:creationId xmlns:p14="http://schemas.microsoft.com/office/powerpoint/2010/main" val="27948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500"/>
                            </p:stCondLst>
                            <p:childTnLst>
                              <p:par>
                                <p:cTn id="20" presetID="53"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autoUpdateAnimBg="0"/>
      <p:bldP spid="16" grpId="0"/>
      <p:bldP spid="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844" y="220842"/>
            <a:ext cx="9001462" cy="796589"/>
          </a:xfrm>
        </p:spPr>
        <p:txBody>
          <a:bodyPr>
            <a:normAutofit/>
          </a:bodyPr>
          <a:lstStyle/>
          <a:p>
            <a:r>
              <a:rPr lang="en-US" sz="3600" dirty="0"/>
              <a:t>Consistency of tense</a:t>
            </a:r>
          </a:p>
        </p:txBody>
      </p:sp>
      <p:cxnSp>
        <p:nvCxnSpPr>
          <p:cNvPr id="5" name="Straight Connector 4"/>
          <p:cNvCxnSpPr/>
          <p:nvPr/>
        </p:nvCxnSpPr>
        <p:spPr>
          <a:xfrm>
            <a:off x="901521" y="1171977"/>
            <a:ext cx="10483403" cy="25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Box 12"/>
          <p:cNvSpPr txBox="1">
            <a:spLocks noChangeArrowheads="1"/>
          </p:cNvSpPr>
          <p:nvPr/>
        </p:nvSpPr>
        <p:spPr bwMode="auto">
          <a:xfrm>
            <a:off x="190159" y="2391567"/>
            <a:ext cx="5487871" cy="4247317"/>
          </a:xfrm>
          <a:prstGeom prst="rect">
            <a:avLst/>
          </a:prstGeom>
          <a:noFill/>
          <a:ln w="28575">
            <a:solidFill>
              <a:schemeClr val="tx1"/>
            </a:solidFill>
          </a:ln>
        </p:spPr>
        <p:txBody>
          <a:bodyPr wrap="square">
            <a:spAutoFit/>
          </a:bodyPr>
          <a:lstStyle>
            <a:lvl1pPr eaLnBrk="0" hangingPunct="0">
              <a:tabLst>
                <a:tab pos="457200" algn="l"/>
              </a:tabLst>
              <a:defRPr b="1">
                <a:solidFill>
                  <a:schemeClr val="tx1"/>
                </a:solidFill>
                <a:latin typeface="Verdana" panose="020B0604030504040204" pitchFamily="34" charset="0"/>
              </a:defRPr>
            </a:lvl1pPr>
            <a:lvl2pPr marL="742950" indent="-285750" eaLnBrk="0" hangingPunct="0">
              <a:tabLst>
                <a:tab pos="457200" algn="l"/>
              </a:tabLst>
              <a:defRPr b="1">
                <a:solidFill>
                  <a:schemeClr val="tx1"/>
                </a:solidFill>
                <a:latin typeface="Verdana" panose="020B0604030504040204" pitchFamily="34" charset="0"/>
              </a:defRPr>
            </a:lvl2pPr>
            <a:lvl3pPr marL="1143000" indent="-228600" eaLnBrk="0" hangingPunct="0">
              <a:tabLst>
                <a:tab pos="457200" algn="l"/>
              </a:tabLst>
              <a:defRPr b="1">
                <a:solidFill>
                  <a:schemeClr val="tx1"/>
                </a:solidFill>
                <a:latin typeface="Verdana" panose="020B0604030504040204" pitchFamily="34" charset="0"/>
              </a:defRPr>
            </a:lvl3pPr>
            <a:lvl4pPr marL="1600200" indent="-228600" eaLnBrk="0" hangingPunct="0">
              <a:tabLst>
                <a:tab pos="457200" algn="l"/>
              </a:tabLst>
              <a:defRPr b="1">
                <a:solidFill>
                  <a:schemeClr val="tx1"/>
                </a:solidFill>
                <a:latin typeface="Verdana" panose="020B0604030504040204" pitchFamily="34" charset="0"/>
              </a:defRPr>
            </a:lvl4pPr>
            <a:lvl5pPr marL="2057400" indent="-228600" eaLnBrk="0" hangingPunct="0">
              <a:tabLst>
                <a:tab pos="457200" algn="l"/>
              </a:tabLst>
              <a:defRPr b="1">
                <a:solidFill>
                  <a:schemeClr val="tx1"/>
                </a:solidFill>
                <a:latin typeface="Verdana" panose="020B0604030504040204" pitchFamily="34" charset="0"/>
              </a:defRPr>
            </a:lvl5pPr>
            <a:lvl6pPr marL="2514600" indent="-228600" eaLnBrk="0" fontAlgn="base" hangingPunct="0">
              <a:spcBef>
                <a:spcPct val="0"/>
              </a:spcBef>
              <a:spcAft>
                <a:spcPct val="0"/>
              </a:spcAft>
              <a:tabLst>
                <a:tab pos="457200" algn="l"/>
              </a:tabLst>
              <a:defRPr b="1">
                <a:solidFill>
                  <a:schemeClr val="tx1"/>
                </a:solidFill>
                <a:latin typeface="Verdana" panose="020B0604030504040204" pitchFamily="34" charset="0"/>
              </a:defRPr>
            </a:lvl6pPr>
            <a:lvl7pPr marL="2971800" indent="-228600" eaLnBrk="0" fontAlgn="base" hangingPunct="0">
              <a:spcBef>
                <a:spcPct val="0"/>
              </a:spcBef>
              <a:spcAft>
                <a:spcPct val="0"/>
              </a:spcAft>
              <a:tabLst>
                <a:tab pos="457200" algn="l"/>
              </a:tabLst>
              <a:defRPr b="1">
                <a:solidFill>
                  <a:schemeClr val="tx1"/>
                </a:solidFill>
                <a:latin typeface="Verdana" panose="020B0604030504040204" pitchFamily="34" charset="0"/>
              </a:defRPr>
            </a:lvl7pPr>
            <a:lvl8pPr marL="3429000" indent="-228600" eaLnBrk="0" fontAlgn="base" hangingPunct="0">
              <a:spcBef>
                <a:spcPct val="0"/>
              </a:spcBef>
              <a:spcAft>
                <a:spcPct val="0"/>
              </a:spcAft>
              <a:tabLst>
                <a:tab pos="457200" algn="l"/>
              </a:tabLst>
              <a:defRPr b="1">
                <a:solidFill>
                  <a:schemeClr val="tx1"/>
                </a:solidFill>
                <a:latin typeface="Verdana" panose="020B0604030504040204" pitchFamily="34" charset="0"/>
              </a:defRPr>
            </a:lvl8pPr>
            <a:lvl9pPr marL="3886200" indent="-228600" eaLnBrk="0" fontAlgn="base" hangingPunct="0">
              <a:spcBef>
                <a:spcPct val="0"/>
              </a:spcBef>
              <a:spcAft>
                <a:spcPct val="0"/>
              </a:spcAft>
              <a:tabLst>
                <a:tab pos="457200" algn="l"/>
              </a:tabLst>
              <a:defRPr b="1">
                <a:solidFill>
                  <a:schemeClr val="tx1"/>
                </a:solidFill>
                <a:latin typeface="Verdana" panose="020B0604030504040204" pitchFamily="34" charset="0"/>
              </a:defRPr>
            </a:lvl9pPr>
          </a:lstStyle>
          <a:p>
            <a:pPr eaLnBrk="1" hangingPunct="1">
              <a:lnSpc>
                <a:spcPct val="150000"/>
              </a:lnSpc>
              <a:spcBef>
                <a:spcPct val="50000"/>
              </a:spcBef>
            </a:pPr>
            <a:r>
              <a:rPr lang="en-US" altLang="en-US" sz="2000" b="0" dirty="0">
                <a:latin typeface="+mn-lt"/>
              </a:rPr>
              <a:t>	(1) I was in my room Saturday morning, planning to study for two hours. (2) To my surprise, Nancy Chang drops by. (3) She dashed into the house, runs up the stairs, and calls my name. (4) What she wanted was a fishing companion. (5) As I get my fishing gear together, I was so happy. (6) On our way to the lake, we notice some dark clouds. (7) We wished we checked the weather first. </a:t>
            </a:r>
          </a:p>
        </p:txBody>
      </p:sp>
      <p:sp>
        <p:nvSpPr>
          <p:cNvPr id="11" name="Text Box 13"/>
          <p:cNvSpPr txBox="1">
            <a:spLocks noChangeArrowheads="1"/>
          </p:cNvSpPr>
          <p:nvPr/>
        </p:nvSpPr>
        <p:spPr bwMode="auto">
          <a:xfrm>
            <a:off x="6424848" y="2356164"/>
            <a:ext cx="5578264" cy="4293483"/>
          </a:xfrm>
          <a:prstGeom prst="rect">
            <a:avLst/>
          </a:prstGeom>
          <a:noFill/>
          <a:ln w="28575">
            <a:solidFill>
              <a:schemeClr val="tx1"/>
            </a:solidFill>
            <a:miter lim="800000"/>
            <a:headEnd/>
            <a:tailEnd/>
          </a:ln>
        </p:spPr>
        <p:txBody>
          <a:bodyPr wrap="square">
            <a:spAutoFit/>
          </a:bodyPr>
          <a:lstStyle>
            <a:lvl1pPr marL="342900" indent="-342900" eaLnBrk="0" hangingPunct="0">
              <a:tabLst>
                <a:tab pos="347663" algn="l"/>
              </a:tabLst>
              <a:defRPr b="1">
                <a:solidFill>
                  <a:schemeClr val="tx1"/>
                </a:solidFill>
                <a:latin typeface="Verdana" panose="020B0604030504040204" pitchFamily="34" charset="0"/>
              </a:defRPr>
            </a:lvl1pPr>
            <a:lvl2pPr marL="115888" indent="-1588" eaLnBrk="0" hangingPunct="0">
              <a:tabLst>
                <a:tab pos="347663" algn="l"/>
              </a:tabLst>
              <a:defRPr b="1">
                <a:solidFill>
                  <a:schemeClr val="tx1"/>
                </a:solidFill>
                <a:latin typeface="Verdana" panose="020B0604030504040204" pitchFamily="34" charset="0"/>
              </a:defRPr>
            </a:lvl2pPr>
            <a:lvl3pPr marL="1143000" indent="-228600" eaLnBrk="0" hangingPunct="0">
              <a:tabLst>
                <a:tab pos="347663" algn="l"/>
              </a:tabLst>
              <a:defRPr b="1">
                <a:solidFill>
                  <a:schemeClr val="tx1"/>
                </a:solidFill>
                <a:latin typeface="Verdana" panose="020B0604030504040204" pitchFamily="34" charset="0"/>
              </a:defRPr>
            </a:lvl3pPr>
            <a:lvl4pPr marL="1600200" indent="-228600" eaLnBrk="0" hangingPunct="0">
              <a:tabLst>
                <a:tab pos="347663" algn="l"/>
              </a:tabLst>
              <a:defRPr b="1">
                <a:solidFill>
                  <a:schemeClr val="tx1"/>
                </a:solidFill>
                <a:latin typeface="Verdana" panose="020B0604030504040204" pitchFamily="34" charset="0"/>
              </a:defRPr>
            </a:lvl4pPr>
            <a:lvl5pPr marL="2057400" indent="-228600" eaLnBrk="0" hangingPunct="0">
              <a:tabLst>
                <a:tab pos="347663" algn="l"/>
              </a:tabLst>
              <a:defRPr b="1">
                <a:solidFill>
                  <a:schemeClr val="tx1"/>
                </a:solidFill>
                <a:latin typeface="Verdana" panose="020B0604030504040204" pitchFamily="34" charset="0"/>
              </a:defRPr>
            </a:lvl5pPr>
            <a:lvl6pPr marL="2514600" indent="-228600" eaLnBrk="0" fontAlgn="base" hangingPunct="0">
              <a:spcBef>
                <a:spcPct val="0"/>
              </a:spcBef>
              <a:spcAft>
                <a:spcPct val="0"/>
              </a:spcAft>
              <a:tabLst>
                <a:tab pos="347663" algn="l"/>
              </a:tabLst>
              <a:defRPr b="1">
                <a:solidFill>
                  <a:schemeClr val="tx1"/>
                </a:solidFill>
                <a:latin typeface="Verdana" panose="020B0604030504040204" pitchFamily="34" charset="0"/>
              </a:defRPr>
            </a:lvl6pPr>
            <a:lvl7pPr marL="2971800" indent="-228600" eaLnBrk="0" fontAlgn="base" hangingPunct="0">
              <a:spcBef>
                <a:spcPct val="0"/>
              </a:spcBef>
              <a:spcAft>
                <a:spcPct val="0"/>
              </a:spcAft>
              <a:tabLst>
                <a:tab pos="347663" algn="l"/>
              </a:tabLst>
              <a:defRPr b="1">
                <a:solidFill>
                  <a:schemeClr val="tx1"/>
                </a:solidFill>
                <a:latin typeface="Verdana" panose="020B0604030504040204" pitchFamily="34" charset="0"/>
              </a:defRPr>
            </a:lvl7pPr>
            <a:lvl8pPr marL="3429000" indent="-228600" eaLnBrk="0" fontAlgn="base" hangingPunct="0">
              <a:spcBef>
                <a:spcPct val="0"/>
              </a:spcBef>
              <a:spcAft>
                <a:spcPct val="0"/>
              </a:spcAft>
              <a:tabLst>
                <a:tab pos="347663" algn="l"/>
              </a:tabLst>
              <a:defRPr b="1">
                <a:solidFill>
                  <a:schemeClr val="tx1"/>
                </a:solidFill>
                <a:latin typeface="Verdana" panose="020B0604030504040204" pitchFamily="34" charset="0"/>
              </a:defRPr>
            </a:lvl8pPr>
            <a:lvl9pPr marL="3886200" indent="-228600" eaLnBrk="0" fontAlgn="base" hangingPunct="0">
              <a:spcBef>
                <a:spcPct val="0"/>
              </a:spcBef>
              <a:spcAft>
                <a:spcPct val="0"/>
              </a:spcAft>
              <a:tabLst>
                <a:tab pos="347663" algn="l"/>
              </a:tabLst>
              <a:defRPr b="1">
                <a:solidFill>
                  <a:schemeClr val="tx1"/>
                </a:solidFill>
                <a:latin typeface="Verdana" panose="020B0604030504040204" pitchFamily="34" charset="0"/>
              </a:defRPr>
            </a:lvl9pPr>
          </a:lstStyle>
          <a:p>
            <a:pPr lvl="1" eaLnBrk="1" hangingPunct="1">
              <a:lnSpc>
                <a:spcPct val="150000"/>
              </a:lnSpc>
              <a:spcBef>
                <a:spcPct val="50000"/>
              </a:spcBef>
              <a:spcAft>
                <a:spcPct val="25000"/>
              </a:spcAft>
            </a:pPr>
            <a:r>
              <a:rPr lang="en-US" altLang="en-US" sz="2200" b="0" dirty="0">
                <a:solidFill>
                  <a:srgbClr val="330066"/>
                </a:solidFill>
              </a:rPr>
              <a:t>		</a:t>
            </a:r>
            <a:r>
              <a:rPr lang="en-US" altLang="en-US" sz="2000" b="0" dirty="0">
                <a:latin typeface="+mn-lt"/>
              </a:rPr>
              <a:t>(1) I was in my room Saturday morning, planning to study for two hours. (2) To my surprise, Nancy Chang </a:t>
            </a:r>
            <a:r>
              <a:rPr lang="en-US" altLang="en-US" sz="2000" b="0" strike="sngStrike" dirty="0">
                <a:latin typeface="+mn-lt"/>
              </a:rPr>
              <a:t>drops</a:t>
            </a:r>
            <a:r>
              <a:rPr lang="en-US" altLang="en-US" sz="2000" b="0" dirty="0">
                <a:latin typeface="+mn-lt"/>
              </a:rPr>
              <a:t> by. (3) She dashed into the house, </a:t>
            </a:r>
            <a:r>
              <a:rPr lang="en-US" altLang="en-US" sz="2000" b="0" strike="sngStrike" dirty="0">
                <a:latin typeface="+mn-lt"/>
              </a:rPr>
              <a:t>runs</a:t>
            </a:r>
            <a:r>
              <a:rPr lang="en-US" altLang="en-US" sz="2000" b="0" dirty="0">
                <a:latin typeface="+mn-lt"/>
              </a:rPr>
              <a:t> up the stairs, and </a:t>
            </a:r>
            <a:r>
              <a:rPr lang="en-US" altLang="en-US" sz="2000" b="0" strike="sngStrike" dirty="0">
                <a:latin typeface="+mn-lt"/>
              </a:rPr>
              <a:t>calls</a:t>
            </a:r>
            <a:r>
              <a:rPr lang="en-US" altLang="en-US" sz="2000" b="0" dirty="0">
                <a:latin typeface="+mn-lt"/>
              </a:rPr>
              <a:t> my name. (4) What she wanted was a fishing companion. (5) As I </a:t>
            </a:r>
            <a:r>
              <a:rPr lang="en-US" altLang="en-US" sz="2000" b="0" strike="sngStrike" dirty="0">
                <a:latin typeface="+mn-lt"/>
              </a:rPr>
              <a:t>get</a:t>
            </a:r>
            <a:r>
              <a:rPr lang="en-US" altLang="en-US" sz="2000" b="0" dirty="0">
                <a:latin typeface="+mn-lt"/>
              </a:rPr>
              <a:t> my fishing gear together, I was so happy. (6) On our way to the lake, we </a:t>
            </a:r>
            <a:r>
              <a:rPr lang="en-US" altLang="en-US" sz="2000" b="0" strike="sngStrike" dirty="0">
                <a:latin typeface="+mn-lt"/>
              </a:rPr>
              <a:t>notice</a:t>
            </a:r>
            <a:r>
              <a:rPr lang="en-US" altLang="en-US" sz="2000" b="0" dirty="0">
                <a:latin typeface="+mn-lt"/>
              </a:rPr>
              <a:t> some dark clouds. (7) We wished we </a:t>
            </a:r>
            <a:r>
              <a:rPr lang="en-US" altLang="en-US" sz="2000" b="0" dirty="0" smtClean="0">
                <a:latin typeface="+mn-lt"/>
              </a:rPr>
              <a:t> checked </a:t>
            </a:r>
            <a:r>
              <a:rPr lang="en-US" altLang="en-US" sz="2000" b="0" dirty="0">
                <a:latin typeface="+mn-lt"/>
              </a:rPr>
              <a:t>the weather first. </a:t>
            </a:r>
          </a:p>
        </p:txBody>
      </p:sp>
      <p:sp>
        <p:nvSpPr>
          <p:cNvPr id="15" name="Text Box 12"/>
          <p:cNvSpPr txBox="1">
            <a:spLocks noChangeArrowheads="1"/>
          </p:cNvSpPr>
          <p:nvPr/>
        </p:nvSpPr>
        <p:spPr bwMode="auto">
          <a:xfrm>
            <a:off x="7725614" y="1959289"/>
            <a:ext cx="2693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spcBef>
                <a:spcPct val="50000"/>
              </a:spcBef>
            </a:pPr>
            <a:r>
              <a:rPr lang="en-US" altLang="en-US" sz="2000" dirty="0">
                <a:solidFill>
                  <a:srgbClr val="FF9900"/>
                </a:solidFill>
              </a:rPr>
              <a:t>Possible Answers</a:t>
            </a:r>
            <a:endParaRPr lang="en-US" altLang="en-US" b="0" dirty="0">
              <a:solidFill>
                <a:srgbClr val="FF9900"/>
              </a:solidFill>
            </a:endParaRPr>
          </a:p>
        </p:txBody>
      </p:sp>
      <p:sp>
        <p:nvSpPr>
          <p:cNvPr id="6" name="TextBox 5"/>
          <p:cNvSpPr txBox="1"/>
          <p:nvPr/>
        </p:nvSpPr>
        <p:spPr>
          <a:xfrm>
            <a:off x="9093078" y="3251077"/>
            <a:ext cx="1171977" cy="338554"/>
          </a:xfrm>
          <a:prstGeom prst="rect">
            <a:avLst/>
          </a:prstGeom>
          <a:noFill/>
        </p:spPr>
        <p:txBody>
          <a:bodyPr wrap="square" rtlCol="0">
            <a:spAutoFit/>
          </a:bodyPr>
          <a:lstStyle/>
          <a:p>
            <a:r>
              <a:rPr lang="en-US" sz="1600" b="1" dirty="0">
                <a:solidFill>
                  <a:srgbClr val="FF9900"/>
                </a:solidFill>
                <a:latin typeface="Verdana" panose="020B0604030504040204" pitchFamily="34" charset="0"/>
              </a:rPr>
              <a:t>dropped</a:t>
            </a:r>
            <a:endParaRPr lang="en-US" sz="1600" b="1" dirty="0">
              <a:solidFill>
                <a:srgbClr val="FF9900"/>
              </a:solidFill>
              <a:latin typeface="Verdana" panose="020B0604030504040204" pitchFamily="34" charset="0"/>
            </a:endParaRPr>
          </a:p>
        </p:txBody>
      </p:sp>
      <p:sp>
        <p:nvSpPr>
          <p:cNvPr id="7" name="TextBox 6"/>
          <p:cNvSpPr txBox="1"/>
          <p:nvPr/>
        </p:nvSpPr>
        <p:spPr>
          <a:xfrm>
            <a:off x="228800" y="1683681"/>
            <a:ext cx="5320280" cy="707886"/>
          </a:xfrm>
          <a:prstGeom prst="rect">
            <a:avLst/>
          </a:prstGeom>
          <a:noFill/>
        </p:spPr>
        <p:txBody>
          <a:bodyPr wrap="square" rtlCol="0">
            <a:spAutoFit/>
          </a:bodyPr>
          <a:lstStyle/>
          <a:p>
            <a:pPr algn="ctr"/>
            <a:r>
              <a:rPr lang="en-US" sz="2000" b="1" dirty="0">
                <a:solidFill>
                  <a:srgbClr val="FF9900"/>
                </a:solidFill>
                <a:latin typeface="Verdana" panose="020B0604030504040204" pitchFamily="34" charset="0"/>
              </a:rPr>
              <a:t>Proofread the paragraph for unnecessary changes of verb </a:t>
            </a:r>
            <a:r>
              <a:rPr lang="en-US" sz="2000" b="1" dirty="0" smtClean="0">
                <a:solidFill>
                  <a:srgbClr val="FF9900"/>
                </a:solidFill>
                <a:latin typeface="Verdana" panose="020B0604030504040204" pitchFamily="34" charset="0"/>
              </a:rPr>
              <a:t>tense </a:t>
            </a:r>
            <a:endParaRPr lang="en-US" sz="2000" b="1" dirty="0">
              <a:solidFill>
                <a:srgbClr val="FF9900"/>
              </a:solidFill>
              <a:latin typeface="Verdana" panose="020B0604030504040204" pitchFamily="34" charset="0"/>
            </a:endParaRPr>
          </a:p>
        </p:txBody>
      </p:sp>
      <p:sp>
        <p:nvSpPr>
          <p:cNvPr id="17" name="TextBox 16"/>
          <p:cNvSpPr txBox="1"/>
          <p:nvPr/>
        </p:nvSpPr>
        <p:spPr>
          <a:xfrm>
            <a:off x="9258358" y="3725452"/>
            <a:ext cx="568226" cy="338554"/>
          </a:xfrm>
          <a:prstGeom prst="rect">
            <a:avLst/>
          </a:prstGeom>
          <a:noFill/>
        </p:spPr>
        <p:txBody>
          <a:bodyPr wrap="square" rtlCol="0">
            <a:spAutoFit/>
          </a:bodyPr>
          <a:lstStyle/>
          <a:p>
            <a:r>
              <a:rPr lang="en-US" sz="1600" b="1" dirty="0" smtClean="0">
                <a:solidFill>
                  <a:srgbClr val="FF9900"/>
                </a:solidFill>
                <a:latin typeface="Verdana" panose="020B0604030504040204" pitchFamily="34" charset="0"/>
              </a:rPr>
              <a:t>ran</a:t>
            </a:r>
            <a:endParaRPr lang="en-US" sz="1600" b="1" dirty="0">
              <a:solidFill>
                <a:srgbClr val="FF9900"/>
              </a:solidFill>
              <a:latin typeface="Verdana" panose="020B0604030504040204" pitchFamily="34" charset="0"/>
            </a:endParaRPr>
          </a:p>
        </p:txBody>
      </p:sp>
      <p:sp>
        <p:nvSpPr>
          <p:cNvPr id="18" name="TextBox 17"/>
          <p:cNvSpPr txBox="1"/>
          <p:nvPr/>
        </p:nvSpPr>
        <p:spPr>
          <a:xfrm>
            <a:off x="6502274" y="4163332"/>
            <a:ext cx="1171977" cy="338554"/>
          </a:xfrm>
          <a:prstGeom prst="rect">
            <a:avLst/>
          </a:prstGeom>
          <a:noFill/>
        </p:spPr>
        <p:txBody>
          <a:bodyPr wrap="square" rtlCol="0">
            <a:spAutoFit/>
          </a:bodyPr>
          <a:lstStyle/>
          <a:p>
            <a:r>
              <a:rPr lang="en-US" sz="1600" b="1" dirty="0" smtClean="0">
                <a:solidFill>
                  <a:srgbClr val="FF9900"/>
                </a:solidFill>
                <a:latin typeface="Verdana" panose="020B0604030504040204" pitchFamily="34" charset="0"/>
              </a:rPr>
              <a:t>called</a:t>
            </a:r>
            <a:endParaRPr lang="en-US" sz="1600" b="1" dirty="0">
              <a:solidFill>
                <a:srgbClr val="FF9900"/>
              </a:solidFill>
              <a:latin typeface="Verdana" panose="020B0604030504040204" pitchFamily="34" charset="0"/>
            </a:endParaRPr>
          </a:p>
        </p:txBody>
      </p:sp>
      <p:sp>
        <p:nvSpPr>
          <p:cNvPr id="19" name="TextBox 18"/>
          <p:cNvSpPr txBox="1"/>
          <p:nvPr/>
        </p:nvSpPr>
        <p:spPr>
          <a:xfrm>
            <a:off x="9709122" y="4614091"/>
            <a:ext cx="632617" cy="338554"/>
          </a:xfrm>
          <a:prstGeom prst="rect">
            <a:avLst/>
          </a:prstGeom>
          <a:noFill/>
        </p:spPr>
        <p:txBody>
          <a:bodyPr wrap="square" rtlCol="0">
            <a:spAutoFit/>
          </a:bodyPr>
          <a:lstStyle/>
          <a:p>
            <a:r>
              <a:rPr lang="en-US" sz="1600" b="1" dirty="0" smtClean="0">
                <a:solidFill>
                  <a:srgbClr val="FF9900"/>
                </a:solidFill>
                <a:latin typeface="Verdana" panose="020B0604030504040204" pitchFamily="34" charset="0"/>
              </a:rPr>
              <a:t>got</a:t>
            </a:r>
            <a:endParaRPr lang="en-US" sz="1600" b="1" dirty="0">
              <a:solidFill>
                <a:srgbClr val="FF9900"/>
              </a:solidFill>
              <a:latin typeface="Verdana" panose="020B0604030504040204" pitchFamily="34" charset="0"/>
            </a:endParaRPr>
          </a:p>
        </p:txBody>
      </p:sp>
      <p:sp>
        <p:nvSpPr>
          <p:cNvPr id="20" name="TextBox 19"/>
          <p:cNvSpPr txBox="1"/>
          <p:nvPr/>
        </p:nvSpPr>
        <p:spPr>
          <a:xfrm>
            <a:off x="8189408" y="5541370"/>
            <a:ext cx="1171977" cy="338554"/>
          </a:xfrm>
          <a:prstGeom prst="rect">
            <a:avLst/>
          </a:prstGeom>
          <a:noFill/>
        </p:spPr>
        <p:txBody>
          <a:bodyPr wrap="square" rtlCol="0">
            <a:spAutoFit/>
          </a:bodyPr>
          <a:lstStyle/>
          <a:p>
            <a:r>
              <a:rPr lang="en-US" sz="1600" b="1" dirty="0" smtClean="0">
                <a:solidFill>
                  <a:srgbClr val="FF9900"/>
                </a:solidFill>
                <a:latin typeface="Verdana" panose="020B0604030504040204" pitchFamily="34" charset="0"/>
              </a:rPr>
              <a:t>noticed</a:t>
            </a:r>
            <a:endParaRPr lang="en-US" sz="1600" b="1" dirty="0">
              <a:solidFill>
                <a:srgbClr val="FF9900"/>
              </a:solidFill>
              <a:latin typeface="Verdana" panose="020B0604030504040204" pitchFamily="34" charset="0"/>
            </a:endParaRPr>
          </a:p>
        </p:txBody>
      </p:sp>
      <p:sp>
        <p:nvSpPr>
          <p:cNvPr id="21" name="TextBox 20"/>
          <p:cNvSpPr txBox="1"/>
          <p:nvPr/>
        </p:nvSpPr>
        <p:spPr>
          <a:xfrm>
            <a:off x="8047743" y="6030768"/>
            <a:ext cx="658378" cy="338554"/>
          </a:xfrm>
          <a:prstGeom prst="rect">
            <a:avLst/>
          </a:prstGeom>
          <a:noFill/>
        </p:spPr>
        <p:txBody>
          <a:bodyPr wrap="square" rtlCol="0">
            <a:spAutoFit/>
          </a:bodyPr>
          <a:lstStyle/>
          <a:p>
            <a:r>
              <a:rPr lang="en-US" sz="1600" b="1" dirty="0" smtClean="0">
                <a:solidFill>
                  <a:srgbClr val="FF9900"/>
                </a:solidFill>
                <a:latin typeface="Verdana" panose="020B0604030504040204" pitchFamily="34" charset="0"/>
              </a:rPr>
              <a:t>had</a:t>
            </a:r>
            <a:endParaRPr lang="en-US" sz="1600" b="1" dirty="0">
              <a:solidFill>
                <a:srgbClr val="FF9900"/>
              </a:solidFill>
              <a:latin typeface="Verdana" panose="020B0604030504040204" pitchFamily="34" charset="0"/>
            </a:endParaRPr>
          </a:p>
        </p:txBody>
      </p:sp>
      <p:cxnSp>
        <p:nvCxnSpPr>
          <p:cNvPr id="23" name="Straight Arrow Connector 22"/>
          <p:cNvCxnSpPr/>
          <p:nvPr/>
        </p:nvCxnSpPr>
        <p:spPr>
          <a:xfrm flipV="1">
            <a:off x="8376932" y="6369322"/>
            <a:ext cx="0" cy="25835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Right Arrow 24"/>
          <p:cNvSpPr/>
          <p:nvPr/>
        </p:nvSpPr>
        <p:spPr>
          <a:xfrm>
            <a:off x="5687236" y="4147943"/>
            <a:ext cx="573699" cy="35394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493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795294" y="364903"/>
            <a:ext cx="10353761" cy="781318"/>
          </a:xfrm>
        </p:spPr>
        <p:txBody>
          <a:bodyPr/>
          <a:lstStyle/>
          <a:p>
            <a:pPr eaLnBrk="1" hangingPunct="1">
              <a:defRPr/>
            </a:pPr>
            <a:r>
              <a:rPr lang="en-US" dirty="0" smtClean="0"/>
              <a:t>Modals</a:t>
            </a:r>
          </a:p>
        </p:txBody>
      </p:sp>
      <p:sp>
        <p:nvSpPr>
          <p:cNvPr id="40963" name="Text Box 3"/>
          <p:cNvSpPr txBox="1">
            <a:spLocks noChangeArrowheads="1"/>
          </p:cNvSpPr>
          <p:nvPr/>
        </p:nvSpPr>
        <p:spPr bwMode="auto">
          <a:xfrm>
            <a:off x="2220677" y="1565373"/>
            <a:ext cx="80597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400" b="0" dirty="0">
                <a:latin typeface="+mn-lt"/>
              </a:rPr>
              <a:t>A</a:t>
            </a:r>
            <a:r>
              <a:rPr lang="en-US" altLang="en-US" sz="2400" b="0" dirty="0">
                <a:solidFill>
                  <a:schemeClr val="hlink"/>
                </a:solidFill>
              </a:rPr>
              <a:t> </a:t>
            </a:r>
            <a:r>
              <a:rPr lang="en-US" altLang="en-US" sz="2400" dirty="0">
                <a:solidFill>
                  <a:srgbClr val="FF9900"/>
                </a:solidFill>
              </a:rPr>
              <a:t>modal</a:t>
            </a:r>
            <a:r>
              <a:rPr lang="en-US" altLang="en-US" sz="2400" b="0" dirty="0">
                <a:solidFill>
                  <a:schemeClr val="hlink"/>
                </a:solidFill>
              </a:rPr>
              <a:t> </a:t>
            </a:r>
            <a:r>
              <a:rPr lang="en-US" altLang="en-US" sz="2400" b="0" dirty="0">
                <a:latin typeface="+mn-lt"/>
              </a:rPr>
              <a:t>is a helping verb that is joined with a main verb or an infinitive to express an attitude toward the action or state of being of the main verb.</a:t>
            </a:r>
          </a:p>
        </p:txBody>
      </p:sp>
      <p:graphicFrame>
        <p:nvGraphicFramePr>
          <p:cNvPr id="532625" name="Group 145"/>
          <p:cNvGraphicFramePr>
            <a:graphicFrameLocks noGrp="1"/>
          </p:cNvGraphicFramePr>
          <p:nvPr>
            <p:extLst>
              <p:ext uri="{D42A27DB-BD31-4B8C-83A1-F6EECF244321}">
                <p14:modId xmlns:p14="http://schemas.microsoft.com/office/powerpoint/2010/main" val="1217499136"/>
              </p:ext>
            </p:extLst>
          </p:nvPr>
        </p:nvGraphicFramePr>
        <p:xfrm>
          <a:off x="3202546" y="3502671"/>
          <a:ext cx="6096000" cy="1612900"/>
        </p:xfrm>
        <a:graphic>
          <a:graphicData uri="http://schemas.openxmlformats.org/drawingml/2006/table">
            <a:tbl>
              <a:tblPr/>
              <a:tblGrid>
                <a:gridCol w="1219200"/>
                <a:gridCol w="1219200"/>
                <a:gridCol w="1219200"/>
                <a:gridCol w="1219200"/>
                <a:gridCol w="1219200"/>
              </a:tblGrid>
              <a:tr h="635000">
                <a:tc gridSpan="5">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rgbClr val="FF9900"/>
                          </a:solidFill>
                          <a:effectLst/>
                          <a:latin typeface="Verdana" pitchFamily="34" charset="0"/>
                        </a:rPr>
                        <a:t>Helping verbs used as modals</a:t>
                      </a:r>
                    </a:p>
                  </a:txBody>
                  <a:tcPr marT="91440" horzOverflow="overflow">
                    <a:lnL w="28575" cap="flat" cmpd="sng" algn="ctr">
                      <a:solidFill>
                        <a:srgbClr val="FF9900"/>
                      </a:solidFill>
                      <a:prstDash val="solid"/>
                      <a:round/>
                      <a:headEnd type="none" w="med" len="med"/>
                      <a:tailEnd type="none" w="med" len="med"/>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8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hlink"/>
                          </a:solidFill>
                          <a:effectLst/>
                          <a:latin typeface="Verdana" pitchFamily="34" charset="0"/>
                        </a:rPr>
                        <a:t>can</a:t>
                      </a:r>
                    </a:p>
                  </a:txBody>
                  <a:tcPr horzOverflow="overflow">
                    <a:lnL w="28575" cap="flat" cmpd="sng" algn="ctr">
                      <a:solidFill>
                        <a:srgbClr val="FF99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hlink"/>
                          </a:solidFill>
                          <a:effectLst/>
                          <a:latin typeface="Verdana" pitchFamily="34" charset="0"/>
                        </a:rPr>
                        <a:t>could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hlink"/>
                          </a:solidFill>
                          <a:effectLst/>
                          <a:latin typeface="Verdana" pitchFamily="34" charset="0"/>
                        </a:rPr>
                        <a:t>may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hlink"/>
                          </a:solidFill>
                          <a:effectLst/>
                          <a:latin typeface="Verdana" pitchFamily="34" charset="0"/>
                        </a:rPr>
                        <a:t>might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hlink"/>
                          </a:solidFill>
                          <a:effectLst/>
                          <a:latin typeface="Verdana" pitchFamily="34" charset="0"/>
                        </a:rPr>
                        <a:t>must</a:t>
                      </a:r>
                    </a:p>
                  </a:txBody>
                  <a:tcPr horzOverflow="overflow">
                    <a:lnL w="12700" cap="flat" cmpd="sng" algn="ctr">
                      <a:solidFill>
                        <a:schemeClr val="tx1"/>
                      </a:solidFill>
                      <a:prstDash val="solid"/>
                      <a:round/>
                      <a:headEnd type="none" w="med" len="med"/>
                      <a:tailEnd type="none" w="med" len="med"/>
                    </a:lnL>
                    <a:lnR w="28575" cap="flat" cmpd="sng" algn="ctr">
                      <a:solidFill>
                        <a:srgbClr val="FF9900"/>
                      </a:solidFill>
                      <a:prstDash val="solid"/>
                      <a:round/>
                      <a:headEnd type="none" w="med" len="med"/>
                      <a:tailEnd type="none" w="med" len="med"/>
                    </a:lnR>
                    <a:lnT>
                      <a:noFill/>
                    </a:lnT>
                    <a:lnB>
                      <a:noFill/>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hlink"/>
                          </a:solidFill>
                          <a:effectLst/>
                          <a:latin typeface="Verdana" pitchFamily="34" charset="0"/>
                        </a:rPr>
                        <a:t>ought </a:t>
                      </a:r>
                    </a:p>
                  </a:txBody>
                  <a:tcPr horzOverflow="overflow">
                    <a:lnL w="28575" cap="flat" cmpd="sng" algn="ctr">
                      <a:solidFill>
                        <a:srgbClr val="FF99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hlink"/>
                          </a:solidFill>
                          <a:effectLst/>
                          <a:latin typeface="Verdana" pitchFamily="34" charset="0"/>
                        </a:rPr>
                        <a:t>shall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hlink"/>
                          </a:solidFill>
                          <a:effectLst/>
                          <a:latin typeface="Verdana" pitchFamily="34" charset="0"/>
                        </a:rPr>
                        <a:t>should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hlink"/>
                          </a:solidFill>
                          <a:effectLst/>
                          <a:latin typeface="Verdana" pitchFamily="34" charset="0"/>
                        </a:rPr>
                        <a:t>will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hlink"/>
                          </a:solidFill>
                          <a:effectLst/>
                          <a:latin typeface="Verdana" pitchFamily="34" charset="0"/>
                        </a:rPr>
                        <a:t>would</a:t>
                      </a:r>
                    </a:p>
                  </a:txBody>
                  <a:tcPr horzOverflow="overflow">
                    <a:lnL w="12700" cap="flat" cmpd="sng" algn="ctr">
                      <a:solidFill>
                        <a:schemeClr val="tx1"/>
                      </a:solidFill>
                      <a:prstDash val="solid"/>
                      <a:round/>
                      <a:headEnd type="none" w="med" len="med"/>
                      <a:tailEnd type="none" w="med" len="med"/>
                    </a:lnL>
                    <a:lnR w="28575" cap="flat" cmpd="sng" algn="ctr">
                      <a:solidFill>
                        <a:srgbClr val="FF9900"/>
                      </a:solidFill>
                      <a:prstDash val="solid"/>
                      <a:round/>
                      <a:headEnd type="none" w="med" len="med"/>
                      <a:tailEnd type="none" w="med" len="med"/>
                    </a:lnR>
                    <a:lnT>
                      <a:noFill/>
                    </a:lnT>
                    <a:lnB w="28575" cap="flat" cmpd="sng" algn="ctr">
                      <a:solidFill>
                        <a:srgbClr val="FF9900"/>
                      </a:solidFill>
                      <a:prstDash val="solid"/>
                      <a:round/>
                      <a:headEnd type="none" w="med" len="med"/>
                      <a:tailEnd type="none" w="med" len="med"/>
                    </a:lnB>
                    <a:lnTlToBr>
                      <a:noFill/>
                    </a:lnTlToBr>
                    <a:lnBlToTr>
                      <a:noFill/>
                    </a:lnBlToTr>
                    <a:noFill/>
                  </a:tcPr>
                </a:tc>
              </a:tr>
            </a:tbl>
          </a:graphicData>
        </a:graphic>
      </p:graphicFrame>
      <p:sp>
        <p:nvSpPr>
          <p:cNvPr id="40984" name="Rectangle 146">
            <a:hlinkClick r:id="" action="ppaction://noaction"/>
          </p:cNvPr>
          <p:cNvSpPr>
            <a:spLocks noChangeArrowheads="1"/>
          </p:cNvSpPr>
          <p:nvPr/>
        </p:nvSpPr>
        <p:spPr bwMode="auto">
          <a:xfrm>
            <a:off x="4721225" y="6121401"/>
            <a:ext cx="12509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en-US" altLang="en-US"/>
          </a:p>
        </p:txBody>
      </p:sp>
      <p:cxnSp>
        <p:nvCxnSpPr>
          <p:cNvPr id="6" name="Straight Connector 5"/>
          <p:cNvCxnSpPr/>
          <p:nvPr/>
        </p:nvCxnSpPr>
        <p:spPr>
          <a:xfrm>
            <a:off x="901521" y="1171977"/>
            <a:ext cx="10483403" cy="25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777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32625"/>
                                        </p:tgtEl>
                                        <p:attrNameLst>
                                          <p:attrName>style.visibility</p:attrName>
                                        </p:attrNameLst>
                                      </p:cBhvr>
                                      <p:to>
                                        <p:strVal val="visible"/>
                                      </p:to>
                                    </p:set>
                                    <p:animEffect transition="in" filter="wipe(up)">
                                      <p:cBhvr>
                                        <p:cTn id="7" dur="500"/>
                                        <p:tgtEl>
                                          <p:spTgt spid="532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56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1" y="3690939"/>
            <a:ext cx="2060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666" name="Rectangle 2"/>
          <p:cNvSpPr>
            <a:spLocks noGrp="1" noChangeArrowheads="1"/>
          </p:cNvSpPr>
          <p:nvPr>
            <p:ph type="title"/>
          </p:nvPr>
        </p:nvSpPr>
        <p:spPr>
          <a:xfrm>
            <a:off x="917532" y="130590"/>
            <a:ext cx="10353761" cy="1136235"/>
          </a:xfrm>
        </p:spPr>
        <p:txBody>
          <a:bodyPr/>
          <a:lstStyle/>
          <a:p>
            <a:pPr eaLnBrk="1" hangingPunct="1">
              <a:defRPr/>
            </a:pPr>
            <a:r>
              <a:rPr lang="en-US" dirty="0" smtClean="0"/>
              <a:t>Modals</a:t>
            </a:r>
          </a:p>
        </p:txBody>
      </p:sp>
      <p:sp>
        <p:nvSpPr>
          <p:cNvPr id="41988" name="Text Box 4"/>
          <p:cNvSpPr txBox="1">
            <a:spLocks noChangeArrowheads="1"/>
          </p:cNvSpPr>
          <p:nvPr/>
        </p:nvSpPr>
        <p:spPr bwMode="auto">
          <a:xfrm>
            <a:off x="1544638" y="1484959"/>
            <a:ext cx="808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indent="-342900" eaLnBrk="1" hangingPunct="1">
              <a:buFont typeface="Wingdings" panose="05000000000000000000" pitchFamily="2" charset="2"/>
              <a:buChar char="q"/>
            </a:pPr>
            <a:r>
              <a:rPr lang="en-US" altLang="en-US" sz="2400" b="0" dirty="0">
                <a:latin typeface="+mn-lt"/>
              </a:rPr>
              <a:t>The modal </a:t>
            </a:r>
            <a:r>
              <a:rPr lang="en-US" altLang="en-US" sz="2400" i="1" dirty="0">
                <a:solidFill>
                  <a:srgbClr val="FF9900"/>
                </a:solidFill>
              </a:rPr>
              <a:t>can</a:t>
            </a:r>
            <a:r>
              <a:rPr lang="en-US" altLang="en-US" sz="2400" dirty="0">
                <a:solidFill>
                  <a:srgbClr val="FF9900"/>
                </a:solidFill>
              </a:rPr>
              <a:t> </a:t>
            </a:r>
            <a:r>
              <a:rPr lang="en-US" altLang="en-US" sz="2400" b="0" dirty="0">
                <a:latin typeface="+mn-lt"/>
              </a:rPr>
              <a:t>or</a:t>
            </a:r>
            <a:r>
              <a:rPr lang="en-US" altLang="en-US" sz="2400" b="0" dirty="0">
                <a:solidFill>
                  <a:schemeClr val="hlink"/>
                </a:solidFill>
              </a:rPr>
              <a:t> </a:t>
            </a:r>
            <a:r>
              <a:rPr lang="en-US" altLang="en-US" sz="2400" i="1" dirty="0">
                <a:solidFill>
                  <a:srgbClr val="FF9900"/>
                </a:solidFill>
              </a:rPr>
              <a:t>could</a:t>
            </a:r>
            <a:r>
              <a:rPr lang="en-US" altLang="en-US" sz="2400" b="0" dirty="0">
                <a:solidFill>
                  <a:schemeClr val="hlink"/>
                </a:solidFill>
              </a:rPr>
              <a:t> </a:t>
            </a:r>
            <a:r>
              <a:rPr lang="en-US" altLang="en-US" sz="2400" b="0" dirty="0">
                <a:latin typeface="+mn-lt"/>
              </a:rPr>
              <a:t>is used to express ability.</a:t>
            </a:r>
            <a:r>
              <a:rPr lang="en-US" altLang="en-US" sz="2400" b="0" dirty="0">
                <a:solidFill>
                  <a:schemeClr val="hlink"/>
                </a:solidFill>
              </a:rPr>
              <a:t> </a:t>
            </a:r>
          </a:p>
        </p:txBody>
      </p:sp>
      <p:sp>
        <p:nvSpPr>
          <p:cNvPr id="625669" name="Text Box 5"/>
          <p:cNvSpPr txBox="1">
            <a:spLocks noChangeArrowheads="1"/>
          </p:cNvSpPr>
          <p:nvPr/>
        </p:nvSpPr>
        <p:spPr bwMode="auto">
          <a:xfrm>
            <a:off x="2044701" y="2125664"/>
            <a:ext cx="7083425" cy="461665"/>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400" b="0" dirty="0">
                <a:latin typeface="+mn-lt"/>
              </a:rPr>
              <a:t>Tammy </a:t>
            </a:r>
            <a:r>
              <a:rPr lang="en-US" altLang="en-US" sz="2400" dirty="0">
                <a:latin typeface="+mn-lt"/>
              </a:rPr>
              <a:t>can </a:t>
            </a:r>
            <a:r>
              <a:rPr lang="en-US" altLang="en-US" sz="2200" dirty="0">
                <a:solidFill>
                  <a:srgbClr val="FF9900"/>
                </a:solidFill>
              </a:rPr>
              <a:t>play</a:t>
            </a:r>
            <a:r>
              <a:rPr lang="en-US" altLang="en-US" sz="2200" b="0" dirty="0">
                <a:solidFill>
                  <a:srgbClr val="330066"/>
                </a:solidFill>
              </a:rPr>
              <a:t> </a:t>
            </a:r>
            <a:r>
              <a:rPr lang="en-US" altLang="en-US" sz="2400" b="0" dirty="0">
                <a:latin typeface="+mn-lt"/>
              </a:rPr>
              <a:t>point guard in the second half. </a:t>
            </a:r>
          </a:p>
        </p:txBody>
      </p:sp>
      <p:sp>
        <p:nvSpPr>
          <p:cNvPr id="625670" name="Text Box 6"/>
          <p:cNvSpPr txBox="1">
            <a:spLocks noChangeArrowheads="1"/>
          </p:cNvSpPr>
          <p:nvPr/>
        </p:nvSpPr>
        <p:spPr bwMode="auto">
          <a:xfrm>
            <a:off x="2057401" y="2862264"/>
            <a:ext cx="6169025" cy="461665"/>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400" b="0" dirty="0">
                <a:latin typeface="+mn-lt"/>
              </a:rPr>
              <a:t>The team </a:t>
            </a:r>
            <a:r>
              <a:rPr lang="en-US" altLang="en-US" sz="2400" dirty="0">
                <a:latin typeface="+mn-lt"/>
              </a:rPr>
              <a:t>could </a:t>
            </a:r>
            <a:r>
              <a:rPr lang="en-US" altLang="en-US" sz="2200" dirty="0">
                <a:solidFill>
                  <a:srgbClr val="FF9900"/>
                </a:solidFill>
              </a:rPr>
              <a:t>have made</a:t>
            </a:r>
            <a:r>
              <a:rPr lang="en-US" altLang="en-US" sz="2200" b="0" dirty="0">
                <a:solidFill>
                  <a:srgbClr val="330066"/>
                </a:solidFill>
              </a:rPr>
              <a:t> </a:t>
            </a:r>
            <a:r>
              <a:rPr lang="en-US" altLang="en-US" sz="2400" b="0" dirty="0" smtClean="0">
                <a:latin typeface="+mn-lt"/>
              </a:rPr>
              <a:t>better shots.</a:t>
            </a:r>
            <a:endParaRPr lang="en-US" altLang="en-US" sz="2400" b="0" dirty="0">
              <a:latin typeface="+mn-lt"/>
            </a:endParaRPr>
          </a:p>
        </p:txBody>
      </p:sp>
      <p:pic>
        <p:nvPicPr>
          <p:cNvPr id="6256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5238" y="3724275"/>
            <a:ext cx="30099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67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5188" y="3724275"/>
            <a:ext cx="1369252" cy="202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901521" y="1171977"/>
            <a:ext cx="10483403" cy="25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7416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5669"/>
                                        </p:tgtEl>
                                        <p:attrNameLst>
                                          <p:attrName>style.visibility</p:attrName>
                                        </p:attrNameLst>
                                      </p:cBhvr>
                                      <p:to>
                                        <p:strVal val="visible"/>
                                      </p:to>
                                    </p:set>
                                    <p:animEffect transition="in" filter="wipe(left)">
                                      <p:cBhvr>
                                        <p:cTn id="7" dur="500"/>
                                        <p:tgtEl>
                                          <p:spTgt spid="625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5670"/>
                                        </p:tgtEl>
                                        <p:attrNameLst>
                                          <p:attrName>style.visibility</p:attrName>
                                        </p:attrNameLst>
                                      </p:cBhvr>
                                      <p:to>
                                        <p:strVal val="visible"/>
                                      </p:to>
                                    </p:set>
                                    <p:animEffect transition="in" filter="wipe(left)">
                                      <p:cBhvr>
                                        <p:cTn id="12" dur="500"/>
                                        <p:tgtEl>
                                          <p:spTgt spid="625670"/>
                                        </p:tgtEl>
                                      </p:cBhvr>
                                    </p:animEffect>
                                  </p:childTnLst>
                                </p:cTn>
                              </p:par>
                            </p:childTnLst>
                          </p:cTn>
                        </p:par>
                        <p:par>
                          <p:cTn id="13" fill="hold" nodeType="afterGroup">
                            <p:stCondLst>
                              <p:cond delay="500"/>
                            </p:stCondLst>
                            <p:childTnLst>
                              <p:par>
                                <p:cTn id="14" presetID="55" presetClass="entr" presetSubtype="0" fill="hold" nodeType="afterEffect">
                                  <p:stCondLst>
                                    <p:cond delay="0"/>
                                  </p:stCondLst>
                                  <p:childTnLst>
                                    <p:set>
                                      <p:cBhvr>
                                        <p:cTn id="15" dur="1" fill="hold">
                                          <p:stCondLst>
                                            <p:cond delay="0"/>
                                          </p:stCondLst>
                                        </p:cTn>
                                        <p:tgtEl>
                                          <p:spTgt spid="625673"/>
                                        </p:tgtEl>
                                        <p:attrNameLst>
                                          <p:attrName>style.visibility</p:attrName>
                                        </p:attrNameLst>
                                      </p:cBhvr>
                                      <p:to>
                                        <p:strVal val="visible"/>
                                      </p:to>
                                    </p:set>
                                    <p:anim calcmode="lin" valueType="num">
                                      <p:cBhvr>
                                        <p:cTn id="16" dur="1000" fill="hold"/>
                                        <p:tgtEl>
                                          <p:spTgt spid="625673"/>
                                        </p:tgtEl>
                                        <p:attrNameLst>
                                          <p:attrName>ppt_w</p:attrName>
                                        </p:attrNameLst>
                                      </p:cBhvr>
                                      <p:tavLst>
                                        <p:tav tm="0">
                                          <p:val>
                                            <p:strVal val="#ppt_w*0.70"/>
                                          </p:val>
                                        </p:tav>
                                        <p:tav tm="100000">
                                          <p:val>
                                            <p:strVal val="#ppt_w"/>
                                          </p:val>
                                        </p:tav>
                                      </p:tavLst>
                                    </p:anim>
                                    <p:anim calcmode="lin" valueType="num">
                                      <p:cBhvr>
                                        <p:cTn id="17" dur="1000" fill="hold"/>
                                        <p:tgtEl>
                                          <p:spTgt spid="625673"/>
                                        </p:tgtEl>
                                        <p:attrNameLst>
                                          <p:attrName>ppt_h</p:attrName>
                                        </p:attrNameLst>
                                      </p:cBhvr>
                                      <p:tavLst>
                                        <p:tav tm="0">
                                          <p:val>
                                            <p:strVal val="#ppt_h"/>
                                          </p:val>
                                        </p:tav>
                                        <p:tav tm="100000">
                                          <p:val>
                                            <p:strVal val="#ppt_h"/>
                                          </p:val>
                                        </p:tav>
                                      </p:tavLst>
                                    </p:anim>
                                    <p:animEffect transition="in" filter="fade">
                                      <p:cBhvr>
                                        <p:cTn id="18" dur="1000"/>
                                        <p:tgtEl>
                                          <p:spTgt spid="625673"/>
                                        </p:tgtEl>
                                      </p:cBhvr>
                                    </p:animEffect>
                                  </p:childTnLst>
                                </p:cTn>
                              </p:par>
                            </p:childTnLst>
                          </p:cTn>
                        </p:par>
                        <p:par>
                          <p:cTn id="19" fill="hold" nodeType="afterGroup">
                            <p:stCondLst>
                              <p:cond delay="1500"/>
                            </p:stCondLst>
                            <p:childTnLst>
                              <p:par>
                                <p:cTn id="20" presetID="55" presetClass="entr" presetSubtype="0" fill="hold" nodeType="afterEffect">
                                  <p:stCondLst>
                                    <p:cond delay="0"/>
                                  </p:stCondLst>
                                  <p:childTnLst>
                                    <p:set>
                                      <p:cBhvr>
                                        <p:cTn id="21" dur="1" fill="hold">
                                          <p:stCondLst>
                                            <p:cond delay="0"/>
                                          </p:stCondLst>
                                        </p:cTn>
                                        <p:tgtEl>
                                          <p:spTgt spid="625672"/>
                                        </p:tgtEl>
                                        <p:attrNameLst>
                                          <p:attrName>style.visibility</p:attrName>
                                        </p:attrNameLst>
                                      </p:cBhvr>
                                      <p:to>
                                        <p:strVal val="visible"/>
                                      </p:to>
                                    </p:set>
                                    <p:anim calcmode="lin" valueType="num">
                                      <p:cBhvr>
                                        <p:cTn id="22" dur="1000" fill="hold"/>
                                        <p:tgtEl>
                                          <p:spTgt spid="625672"/>
                                        </p:tgtEl>
                                        <p:attrNameLst>
                                          <p:attrName>ppt_w</p:attrName>
                                        </p:attrNameLst>
                                      </p:cBhvr>
                                      <p:tavLst>
                                        <p:tav tm="0">
                                          <p:val>
                                            <p:strVal val="#ppt_w*0.70"/>
                                          </p:val>
                                        </p:tav>
                                        <p:tav tm="100000">
                                          <p:val>
                                            <p:strVal val="#ppt_w"/>
                                          </p:val>
                                        </p:tav>
                                      </p:tavLst>
                                    </p:anim>
                                    <p:anim calcmode="lin" valueType="num">
                                      <p:cBhvr>
                                        <p:cTn id="23" dur="1000" fill="hold"/>
                                        <p:tgtEl>
                                          <p:spTgt spid="625672"/>
                                        </p:tgtEl>
                                        <p:attrNameLst>
                                          <p:attrName>ppt_h</p:attrName>
                                        </p:attrNameLst>
                                      </p:cBhvr>
                                      <p:tavLst>
                                        <p:tav tm="0">
                                          <p:val>
                                            <p:strVal val="#ppt_h"/>
                                          </p:val>
                                        </p:tav>
                                        <p:tav tm="100000">
                                          <p:val>
                                            <p:strVal val="#ppt_h"/>
                                          </p:val>
                                        </p:tav>
                                      </p:tavLst>
                                    </p:anim>
                                    <p:animEffect transition="in" filter="fade">
                                      <p:cBhvr>
                                        <p:cTn id="24" dur="1000"/>
                                        <p:tgtEl>
                                          <p:spTgt spid="625672"/>
                                        </p:tgtEl>
                                      </p:cBhvr>
                                    </p:animEffect>
                                  </p:childTnLst>
                                </p:cTn>
                              </p:par>
                            </p:childTnLst>
                          </p:cTn>
                        </p:par>
                        <p:par>
                          <p:cTn id="25" fill="hold" nodeType="afterGroup">
                            <p:stCondLst>
                              <p:cond delay="2500"/>
                            </p:stCondLst>
                            <p:childTnLst>
                              <p:par>
                                <p:cTn id="26" presetID="55" presetClass="entr" presetSubtype="0" fill="hold" nodeType="afterEffect">
                                  <p:stCondLst>
                                    <p:cond delay="0"/>
                                  </p:stCondLst>
                                  <p:childTnLst>
                                    <p:set>
                                      <p:cBhvr>
                                        <p:cTn id="27" dur="1" fill="hold">
                                          <p:stCondLst>
                                            <p:cond delay="0"/>
                                          </p:stCondLst>
                                        </p:cTn>
                                        <p:tgtEl>
                                          <p:spTgt spid="625675"/>
                                        </p:tgtEl>
                                        <p:attrNameLst>
                                          <p:attrName>style.visibility</p:attrName>
                                        </p:attrNameLst>
                                      </p:cBhvr>
                                      <p:to>
                                        <p:strVal val="visible"/>
                                      </p:to>
                                    </p:set>
                                    <p:anim calcmode="lin" valueType="num">
                                      <p:cBhvr>
                                        <p:cTn id="28" dur="1000" fill="hold"/>
                                        <p:tgtEl>
                                          <p:spTgt spid="625675"/>
                                        </p:tgtEl>
                                        <p:attrNameLst>
                                          <p:attrName>ppt_w</p:attrName>
                                        </p:attrNameLst>
                                      </p:cBhvr>
                                      <p:tavLst>
                                        <p:tav tm="0">
                                          <p:val>
                                            <p:strVal val="#ppt_w*0.70"/>
                                          </p:val>
                                        </p:tav>
                                        <p:tav tm="100000">
                                          <p:val>
                                            <p:strVal val="#ppt_w"/>
                                          </p:val>
                                        </p:tav>
                                      </p:tavLst>
                                    </p:anim>
                                    <p:anim calcmode="lin" valueType="num">
                                      <p:cBhvr>
                                        <p:cTn id="29" dur="1000" fill="hold"/>
                                        <p:tgtEl>
                                          <p:spTgt spid="625675"/>
                                        </p:tgtEl>
                                        <p:attrNameLst>
                                          <p:attrName>ppt_h</p:attrName>
                                        </p:attrNameLst>
                                      </p:cBhvr>
                                      <p:tavLst>
                                        <p:tav tm="0">
                                          <p:val>
                                            <p:strVal val="#ppt_h"/>
                                          </p:val>
                                        </p:tav>
                                        <p:tav tm="100000">
                                          <p:val>
                                            <p:strVal val="#ppt_h"/>
                                          </p:val>
                                        </p:tav>
                                      </p:tavLst>
                                    </p:anim>
                                    <p:animEffect transition="in" filter="fade">
                                      <p:cBhvr>
                                        <p:cTn id="30" dur="1000"/>
                                        <p:tgtEl>
                                          <p:spTgt spid="625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9" grpId="0" animBg="1"/>
      <p:bldP spid="6256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a:xfrm>
            <a:off x="899276" y="86177"/>
            <a:ext cx="10353761" cy="1136200"/>
          </a:xfrm>
        </p:spPr>
        <p:txBody>
          <a:bodyPr/>
          <a:lstStyle/>
          <a:p>
            <a:pPr eaLnBrk="1" hangingPunct="1">
              <a:defRPr/>
            </a:pPr>
            <a:r>
              <a:rPr lang="en-US" dirty="0" smtClean="0"/>
              <a:t>Modals</a:t>
            </a:r>
          </a:p>
        </p:txBody>
      </p:sp>
      <p:sp>
        <p:nvSpPr>
          <p:cNvPr id="43011" name="Text Box 4"/>
          <p:cNvSpPr txBox="1">
            <a:spLocks noChangeArrowheads="1"/>
          </p:cNvSpPr>
          <p:nvPr/>
        </p:nvSpPr>
        <p:spPr bwMode="auto">
          <a:xfrm>
            <a:off x="1323303" y="1480726"/>
            <a:ext cx="92244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indent="-342900" eaLnBrk="1" hangingPunct="1">
              <a:buFont typeface="Wingdings" panose="05000000000000000000" pitchFamily="2" charset="2"/>
              <a:buChar char="q"/>
            </a:pPr>
            <a:r>
              <a:rPr lang="en-US" altLang="en-US" sz="2400" b="0" dirty="0">
                <a:latin typeface="+mn-lt"/>
              </a:rPr>
              <a:t>The modal </a:t>
            </a:r>
            <a:r>
              <a:rPr lang="en-US" altLang="en-US" sz="2400" i="1" dirty="0">
                <a:solidFill>
                  <a:srgbClr val="FF9900"/>
                </a:solidFill>
              </a:rPr>
              <a:t>may</a:t>
            </a:r>
            <a:r>
              <a:rPr lang="en-US" altLang="en-US" sz="2400" dirty="0">
                <a:solidFill>
                  <a:srgbClr val="FF9900"/>
                </a:solidFill>
              </a:rPr>
              <a:t> </a:t>
            </a:r>
            <a:r>
              <a:rPr lang="en-US" altLang="en-US" sz="2400" b="0" dirty="0">
                <a:latin typeface="+mn-lt"/>
              </a:rPr>
              <a:t>is used to express permission or possibility. </a:t>
            </a:r>
          </a:p>
        </p:txBody>
      </p:sp>
      <p:sp>
        <p:nvSpPr>
          <p:cNvPr id="611333" name="Text Box 5"/>
          <p:cNvSpPr txBox="1">
            <a:spLocks noChangeArrowheads="1"/>
          </p:cNvSpPr>
          <p:nvPr/>
        </p:nvSpPr>
        <p:spPr bwMode="auto">
          <a:xfrm>
            <a:off x="4037014" y="2381250"/>
            <a:ext cx="5292725" cy="427038"/>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dirty="0"/>
              <a:t>Yes, you </a:t>
            </a:r>
            <a:r>
              <a:rPr lang="en-US" altLang="en-US" sz="2200" dirty="0"/>
              <a:t>may </a:t>
            </a:r>
            <a:r>
              <a:rPr lang="en-US" altLang="en-US" sz="2200" dirty="0">
                <a:solidFill>
                  <a:srgbClr val="FF9900"/>
                </a:solidFill>
              </a:rPr>
              <a:t>borrow</a:t>
            </a:r>
            <a:r>
              <a:rPr lang="en-US" altLang="en-US" sz="2200" b="0" dirty="0">
                <a:solidFill>
                  <a:srgbClr val="330066"/>
                </a:solidFill>
              </a:rPr>
              <a:t> </a:t>
            </a:r>
            <a:r>
              <a:rPr lang="en-US" altLang="en-US" sz="2200" b="0" dirty="0"/>
              <a:t>my sweater. </a:t>
            </a:r>
          </a:p>
        </p:txBody>
      </p:sp>
      <p:sp>
        <p:nvSpPr>
          <p:cNvPr id="611334" name="Text Box 6"/>
          <p:cNvSpPr txBox="1">
            <a:spLocks noChangeArrowheads="1"/>
          </p:cNvSpPr>
          <p:nvPr/>
        </p:nvSpPr>
        <p:spPr bwMode="auto">
          <a:xfrm>
            <a:off x="2789237" y="4583467"/>
            <a:ext cx="6573837" cy="427038"/>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dirty="0"/>
              <a:t>I </a:t>
            </a:r>
            <a:r>
              <a:rPr lang="en-US" altLang="en-US" sz="2200" dirty="0"/>
              <a:t>might</a:t>
            </a:r>
            <a:r>
              <a:rPr lang="en-US" altLang="en-US" sz="2200" b="0" dirty="0"/>
              <a:t> </a:t>
            </a:r>
            <a:r>
              <a:rPr lang="en-US" altLang="en-US" sz="2200" dirty="0">
                <a:solidFill>
                  <a:srgbClr val="FF9900"/>
                </a:solidFill>
              </a:rPr>
              <a:t>give</a:t>
            </a:r>
            <a:r>
              <a:rPr lang="en-US" altLang="en-US" sz="2200" b="0" dirty="0">
                <a:solidFill>
                  <a:srgbClr val="330066"/>
                </a:solidFill>
              </a:rPr>
              <a:t> </a:t>
            </a:r>
            <a:r>
              <a:rPr lang="en-US" altLang="en-US" sz="2200" b="0" dirty="0"/>
              <a:t>some of my clothing to charity.</a:t>
            </a:r>
          </a:p>
        </p:txBody>
      </p:sp>
      <p:sp>
        <p:nvSpPr>
          <p:cNvPr id="611335" name="Text Box 7"/>
          <p:cNvSpPr txBox="1">
            <a:spLocks noChangeArrowheads="1"/>
          </p:cNvSpPr>
          <p:nvPr/>
        </p:nvSpPr>
        <p:spPr bwMode="auto">
          <a:xfrm>
            <a:off x="1329230" y="3882148"/>
            <a:ext cx="8059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indent="-342900" eaLnBrk="1" hangingPunct="1">
              <a:buFont typeface="Wingdings" panose="05000000000000000000" pitchFamily="2" charset="2"/>
              <a:buChar char="q"/>
            </a:pPr>
            <a:r>
              <a:rPr lang="en-US" altLang="en-US" sz="2400" b="0" dirty="0">
                <a:latin typeface="+mn-lt"/>
              </a:rPr>
              <a:t>The modal </a:t>
            </a:r>
            <a:r>
              <a:rPr lang="en-US" altLang="en-US" sz="2400" i="1" dirty="0">
                <a:solidFill>
                  <a:srgbClr val="FF9900"/>
                </a:solidFill>
              </a:rPr>
              <a:t>might</a:t>
            </a:r>
            <a:r>
              <a:rPr lang="en-US" altLang="en-US" sz="2400" dirty="0">
                <a:solidFill>
                  <a:srgbClr val="FF9900"/>
                </a:solidFill>
              </a:rPr>
              <a:t> </a:t>
            </a:r>
            <a:r>
              <a:rPr lang="en-US" altLang="en-US" sz="2400" b="0" dirty="0">
                <a:latin typeface="+mn-lt"/>
              </a:rPr>
              <a:t>is used to express possibility. </a:t>
            </a:r>
          </a:p>
        </p:txBody>
      </p:sp>
      <p:sp>
        <p:nvSpPr>
          <p:cNvPr id="611337" name="Text Box 9"/>
          <p:cNvSpPr txBox="1">
            <a:spLocks noChangeArrowheads="1"/>
          </p:cNvSpPr>
          <p:nvPr/>
        </p:nvSpPr>
        <p:spPr bwMode="auto">
          <a:xfrm>
            <a:off x="2336800" y="2393951"/>
            <a:ext cx="160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a:solidFill>
                  <a:srgbClr val="FF9900"/>
                </a:solidFill>
              </a:rPr>
              <a:t>Permission</a:t>
            </a:r>
          </a:p>
        </p:txBody>
      </p:sp>
      <p:sp>
        <p:nvSpPr>
          <p:cNvPr id="611338" name="Text Box 10"/>
          <p:cNvSpPr txBox="1">
            <a:spLocks noChangeArrowheads="1"/>
          </p:cNvSpPr>
          <p:nvPr/>
        </p:nvSpPr>
        <p:spPr bwMode="auto">
          <a:xfrm>
            <a:off x="4037014" y="3003550"/>
            <a:ext cx="5292725" cy="427038"/>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dirty="0"/>
              <a:t>My clothes closet </a:t>
            </a:r>
            <a:r>
              <a:rPr lang="en-US" altLang="en-US" sz="2200" dirty="0"/>
              <a:t>may </a:t>
            </a:r>
            <a:r>
              <a:rPr lang="en-US" altLang="en-US" sz="2200" dirty="0">
                <a:solidFill>
                  <a:srgbClr val="FF9900"/>
                </a:solidFill>
              </a:rPr>
              <a:t>be</a:t>
            </a:r>
            <a:r>
              <a:rPr lang="en-US" altLang="en-US" sz="2200" b="0" dirty="0">
                <a:solidFill>
                  <a:srgbClr val="330066"/>
                </a:solidFill>
              </a:rPr>
              <a:t> </a:t>
            </a:r>
            <a:r>
              <a:rPr lang="en-US" altLang="en-US" sz="2200" b="0" dirty="0"/>
              <a:t>too full. </a:t>
            </a:r>
          </a:p>
        </p:txBody>
      </p:sp>
      <p:sp>
        <p:nvSpPr>
          <p:cNvPr id="611339" name="Text Box 11"/>
          <p:cNvSpPr txBox="1">
            <a:spLocks noChangeArrowheads="1"/>
          </p:cNvSpPr>
          <p:nvPr/>
        </p:nvSpPr>
        <p:spPr bwMode="auto">
          <a:xfrm>
            <a:off x="2336801" y="3016251"/>
            <a:ext cx="1654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a:solidFill>
                  <a:srgbClr val="FF9900"/>
                </a:solidFill>
              </a:rPr>
              <a:t>Possibility</a:t>
            </a:r>
          </a:p>
        </p:txBody>
      </p:sp>
      <p:sp>
        <p:nvSpPr>
          <p:cNvPr id="43023" name="Rectangle 18">
            <a:hlinkClick r:id="" action="ppaction://noaction"/>
          </p:cNvPr>
          <p:cNvSpPr>
            <a:spLocks noChangeArrowheads="1"/>
          </p:cNvSpPr>
          <p:nvPr/>
        </p:nvSpPr>
        <p:spPr bwMode="auto">
          <a:xfrm>
            <a:off x="6035675" y="6108701"/>
            <a:ext cx="11811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en-US" altLang="en-US"/>
          </a:p>
        </p:txBody>
      </p:sp>
      <p:cxnSp>
        <p:nvCxnSpPr>
          <p:cNvPr id="16" name="Straight Connector 15"/>
          <p:cNvCxnSpPr/>
          <p:nvPr/>
        </p:nvCxnSpPr>
        <p:spPr>
          <a:xfrm>
            <a:off x="901521" y="1171977"/>
            <a:ext cx="10483403" cy="25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5605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11337"/>
                                        </p:tgtEl>
                                        <p:attrNameLst>
                                          <p:attrName>style.visibility</p:attrName>
                                        </p:attrNameLst>
                                      </p:cBhvr>
                                      <p:to>
                                        <p:strVal val="visible"/>
                                      </p:to>
                                    </p:set>
                                    <p:anim calcmode="lin" valueType="num">
                                      <p:cBhvr>
                                        <p:cTn id="7" dur="1000" fill="hold"/>
                                        <p:tgtEl>
                                          <p:spTgt spid="611337"/>
                                        </p:tgtEl>
                                        <p:attrNameLst>
                                          <p:attrName>ppt_w</p:attrName>
                                        </p:attrNameLst>
                                      </p:cBhvr>
                                      <p:tavLst>
                                        <p:tav tm="0">
                                          <p:val>
                                            <p:strVal val="#ppt_w*0.70"/>
                                          </p:val>
                                        </p:tav>
                                        <p:tav tm="100000">
                                          <p:val>
                                            <p:strVal val="#ppt_w"/>
                                          </p:val>
                                        </p:tav>
                                      </p:tavLst>
                                    </p:anim>
                                    <p:anim calcmode="lin" valueType="num">
                                      <p:cBhvr>
                                        <p:cTn id="8" dur="1000" fill="hold"/>
                                        <p:tgtEl>
                                          <p:spTgt spid="611337"/>
                                        </p:tgtEl>
                                        <p:attrNameLst>
                                          <p:attrName>ppt_h</p:attrName>
                                        </p:attrNameLst>
                                      </p:cBhvr>
                                      <p:tavLst>
                                        <p:tav tm="0">
                                          <p:val>
                                            <p:strVal val="#ppt_h"/>
                                          </p:val>
                                        </p:tav>
                                        <p:tav tm="100000">
                                          <p:val>
                                            <p:strVal val="#ppt_h"/>
                                          </p:val>
                                        </p:tav>
                                      </p:tavLst>
                                    </p:anim>
                                    <p:animEffect transition="in" filter="fade">
                                      <p:cBhvr>
                                        <p:cTn id="9" dur="1000"/>
                                        <p:tgtEl>
                                          <p:spTgt spid="611337"/>
                                        </p:tgtEl>
                                      </p:cBhvr>
                                    </p:animEffect>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11333"/>
                                        </p:tgtEl>
                                        <p:attrNameLst>
                                          <p:attrName>style.visibility</p:attrName>
                                        </p:attrNameLst>
                                      </p:cBhvr>
                                      <p:to>
                                        <p:strVal val="visible"/>
                                      </p:to>
                                    </p:set>
                                    <p:animEffect transition="in" filter="wipe(left)">
                                      <p:cBhvr>
                                        <p:cTn id="13" dur="500"/>
                                        <p:tgtEl>
                                          <p:spTgt spid="6113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11339"/>
                                        </p:tgtEl>
                                        <p:attrNameLst>
                                          <p:attrName>style.visibility</p:attrName>
                                        </p:attrNameLst>
                                      </p:cBhvr>
                                      <p:to>
                                        <p:strVal val="visible"/>
                                      </p:to>
                                    </p:set>
                                    <p:anim calcmode="lin" valueType="num">
                                      <p:cBhvr>
                                        <p:cTn id="18" dur="1000" fill="hold"/>
                                        <p:tgtEl>
                                          <p:spTgt spid="611339"/>
                                        </p:tgtEl>
                                        <p:attrNameLst>
                                          <p:attrName>ppt_w</p:attrName>
                                        </p:attrNameLst>
                                      </p:cBhvr>
                                      <p:tavLst>
                                        <p:tav tm="0">
                                          <p:val>
                                            <p:strVal val="#ppt_w*0.70"/>
                                          </p:val>
                                        </p:tav>
                                        <p:tav tm="100000">
                                          <p:val>
                                            <p:strVal val="#ppt_w"/>
                                          </p:val>
                                        </p:tav>
                                      </p:tavLst>
                                    </p:anim>
                                    <p:anim calcmode="lin" valueType="num">
                                      <p:cBhvr>
                                        <p:cTn id="19" dur="1000" fill="hold"/>
                                        <p:tgtEl>
                                          <p:spTgt spid="611339"/>
                                        </p:tgtEl>
                                        <p:attrNameLst>
                                          <p:attrName>ppt_h</p:attrName>
                                        </p:attrNameLst>
                                      </p:cBhvr>
                                      <p:tavLst>
                                        <p:tav tm="0">
                                          <p:val>
                                            <p:strVal val="#ppt_h"/>
                                          </p:val>
                                        </p:tav>
                                        <p:tav tm="100000">
                                          <p:val>
                                            <p:strVal val="#ppt_h"/>
                                          </p:val>
                                        </p:tav>
                                      </p:tavLst>
                                    </p:anim>
                                    <p:animEffect transition="in" filter="fade">
                                      <p:cBhvr>
                                        <p:cTn id="20" dur="1000"/>
                                        <p:tgtEl>
                                          <p:spTgt spid="611339"/>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11338"/>
                                        </p:tgtEl>
                                        <p:attrNameLst>
                                          <p:attrName>style.visibility</p:attrName>
                                        </p:attrNameLst>
                                      </p:cBhvr>
                                      <p:to>
                                        <p:strVal val="visible"/>
                                      </p:to>
                                    </p:set>
                                    <p:animEffect transition="in" filter="wipe(left)">
                                      <p:cBhvr>
                                        <p:cTn id="24" dur="500"/>
                                        <p:tgtEl>
                                          <p:spTgt spid="6113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11335"/>
                                        </p:tgtEl>
                                        <p:attrNameLst>
                                          <p:attrName>style.visibility</p:attrName>
                                        </p:attrNameLst>
                                      </p:cBhvr>
                                      <p:to>
                                        <p:strVal val="visible"/>
                                      </p:to>
                                    </p:set>
                                    <p:animEffect transition="in" filter="wipe(left)">
                                      <p:cBhvr>
                                        <p:cTn id="29" dur="500"/>
                                        <p:tgtEl>
                                          <p:spTgt spid="61133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11334"/>
                                        </p:tgtEl>
                                        <p:attrNameLst>
                                          <p:attrName>style.visibility</p:attrName>
                                        </p:attrNameLst>
                                      </p:cBhvr>
                                      <p:to>
                                        <p:strVal val="visible"/>
                                      </p:to>
                                    </p:set>
                                    <p:animEffect transition="in" filter="wipe(left)">
                                      <p:cBhvr>
                                        <p:cTn id="34" dur="500"/>
                                        <p:tgtEl>
                                          <p:spTgt spid="611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3" grpId="0" animBg="1" autoUpdateAnimBg="0"/>
      <p:bldP spid="611334" grpId="0" animBg="1" autoUpdateAnimBg="0"/>
      <p:bldP spid="611335" grpId="0"/>
      <p:bldP spid="611337" grpId="0"/>
      <p:bldP spid="611338" grpId="0" animBg="1" autoUpdateAnimBg="0"/>
      <p:bldP spid="6113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33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763" y="2760663"/>
            <a:ext cx="2508250"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3378" name="Rectangle 2"/>
          <p:cNvSpPr>
            <a:spLocks noGrp="1" noChangeArrowheads="1"/>
          </p:cNvSpPr>
          <p:nvPr>
            <p:ph type="title"/>
          </p:nvPr>
        </p:nvSpPr>
        <p:spPr>
          <a:xfrm>
            <a:off x="960930" y="126488"/>
            <a:ext cx="10353761" cy="1028701"/>
          </a:xfrm>
        </p:spPr>
        <p:txBody>
          <a:bodyPr/>
          <a:lstStyle/>
          <a:p>
            <a:pPr eaLnBrk="1" hangingPunct="1">
              <a:defRPr/>
            </a:pPr>
            <a:r>
              <a:rPr lang="en-US" dirty="0" smtClean="0"/>
              <a:t>Modals</a:t>
            </a:r>
          </a:p>
        </p:txBody>
      </p:sp>
      <p:sp>
        <p:nvSpPr>
          <p:cNvPr id="45060" name="Text Box 3"/>
          <p:cNvSpPr txBox="1">
            <a:spLocks noChangeArrowheads="1"/>
          </p:cNvSpPr>
          <p:nvPr/>
        </p:nvSpPr>
        <p:spPr bwMode="auto">
          <a:xfrm>
            <a:off x="1304925" y="1357761"/>
            <a:ext cx="95390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indent="-342900" eaLnBrk="1" hangingPunct="1">
              <a:buFont typeface="Wingdings" panose="05000000000000000000" pitchFamily="2" charset="2"/>
              <a:buChar char="q"/>
            </a:pPr>
            <a:r>
              <a:rPr lang="en-US" altLang="en-US" sz="2400" b="0" dirty="0">
                <a:latin typeface="+mn-lt"/>
              </a:rPr>
              <a:t>The modal </a:t>
            </a:r>
            <a:r>
              <a:rPr lang="en-US" altLang="en-US" sz="2400" i="1" dirty="0">
                <a:solidFill>
                  <a:srgbClr val="FF9900"/>
                </a:solidFill>
              </a:rPr>
              <a:t>must</a:t>
            </a:r>
            <a:r>
              <a:rPr lang="en-US" altLang="en-US" sz="2400" dirty="0">
                <a:solidFill>
                  <a:srgbClr val="FF9900"/>
                </a:solidFill>
              </a:rPr>
              <a:t> </a:t>
            </a:r>
            <a:r>
              <a:rPr lang="en-US" altLang="en-US" sz="2400" b="0" dirty="0">
                <a:latin typeface="+mn-lt"/>
              </a:rPr>
              <a:t>is used most often to express a requirement. </a:t>
            </a:r>
            <a:endParaRPr lang="en-US" altLang="en-US" sz="2400" b="0" dirty="0" smtClean="0">
              <a:latin typeface="+mn-lt"/>
            </a:endParaRPr>
          </a:p>
          <a:p>
            <a:pPr marL="342900" indent="-342900" eaLnBrk="1" hangingPunct="1">
              <a:lnSpc>
                <a:spcPct val="150000"/>
              </a:lnSpc>
              <a:buFont typeface="Wingdings" panose="05000000000000000000" pitchFamily="2" charset="2"/>
              <a:buChar char="q"/>
            </a:pPr>
            <a:r>
              <a:rPr lang="en-US" altLang="en-US" sz="2400" b="0" dirty="0" smtClean="0">
                <a:latin typeface="+mn-lt"/>
              </a:rPr>
              <a:t>Sometimes</a:t>
            </a:r>
            <a:r>
              <a:rPr lang="en-US" altLang="en-US" sz="2400" b="0" dirty="0">
                <a:latin typeface="+mn-lt"/>
              </a:rPr>
              <a:t>, </a:t>
            </a:r>
            <a:r>
              <a:rPr lang="en-US" altLang="en-US" sz="2400" i="1" dirty="0">
                <a:solidFill>
                  <a:srgbClr val="FF9900"/>
                </a:solidFill>
              </a:rPr>
              <a:t>must</a:t>
            </a:r>
            <a:r>
              <a:rPr lang="en-US" altLang="en-US" sz="2400" b="0" i="1" dirty="0">
                <a:solidFill>
                  <a:schemeClr val="hlink"/>
                </a:solidFill>
              </a:rPr>
              <a:t> </a:t>
            </a:r>
            <a:r>
              <a:rPr lang="en-US" altLang="en-US" sz="2400" b="0" dirty="0">
                <a:latin typeface="+mn-lt"/>
              </a:rPr>
              <a:t>is used to express an explanation.</a:t>
            </a:r>
          </a:p>
        </p:txBody>
      </p:sp>
      <p:sp>
        <p:nvSpPr>
          <p:cNvPr id="613380" name="Text Box 4"/>
          <p:cNvSpPr txBox="1">
            <a:spLocks noChangeArrowheads="1"/>
          </p:cNvSpPr>
          <p:nvPr/>
        </p:nvSpPr>
        <p:spPr bwMode="auto">
          <a:xfrm>
            <a:off x="2057401" y="3495675"/>
            <a:ext cx="6149975" cy="427038"/>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dirty="0">
                <a:latin typeface="+mn-lt"/>
              </a:rPr>
              <a:t>We </a:t>
            </a:r>
            <a:r>
              <a:rPr lang="en-US" altLang="en-US" sz="2200" dirty="0">
                <a:latin typeface="+mn-lt"/>
              </a:rPr>
              <a:t>must</a:t>
            </a:r>
            <a:r>
              <a:rPr lang="en-US" altLang="en-US" sz="2200" b="0" dirty="0">
                <a:solidFill>
                  <a:srgbClr val="330066"/>
                </a:solidFill>
              </a:rPr>
              <a:t> </a:t>
            </a:r>
            <a:r>
              <a:rPr lang="en-US" altLang="en-US" sz="2200" dirty="0">
                <a:solidFill>
                  <a:srgbClr val="FF9900"/>
                </a:solidFill>
              </a:rPr>
              <a:t>conserve</a:t>
            </a:r>
            <a:r>
              <a:rPr lang="en-US" altLang="en-US" sz="2200" b="0" dirty="0">
                <a:solidFill>
                  <a:srgbClr val="330066"/>
                </a:solidFill>
              </a:rPr>
              <a:t> </a:t>
            </a:r>
            <a:r>
              <a:rPr lang="en-US" altLang="en-US" sz="2200" b="0" dirty="0">
                <a:latin typeface="+mn-lt"/>
              </a:rPr>
              <a:t>energy in our homes. </a:t>
            </a:r>
          </a:p>
        </p:txBody>
      </p:sp>
      <p:sp>
        <p:nvSpPr>
          <p:cNvPr id="613381" name="Text Box 5"/>
          <p:cNvSpPr txBox="1">
            <a:spLocks noChangeArrowheads="1"/>
          </p:cNvSpPr>
          <p:nvPr/>
        </p:nvSpPr>
        <p:spPr bwMode="auto">
          <a:xfrm>
            <a:off x="2031642" y="4665664"/>
            <a:ext cx="6064250" cy="427037"/>
          </a:xfrm>
          <a:prstGeom prst="rect">
            <a:avLst/>
          </a:prstGeom>
          <a:solidFill>
            <a:schemeClr val="tx2">
              <a:lumMod val="50000"/>
            </a:schemeClr>
          </a:solidFill>
          <a:ln>
            <a:noFill/>
          </a:ln>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sz="2200" b="0" dirty="0">
                <a:latin typeface="+mn-lt"/>
              </a:rPr>
              <a:t>My brother </a:t>
            </a:r>
            <a:r>
              <a:rPr lang="en-US" altLang="en-US" sz="2200" dirty="0">
                <a:latin typeface="+mn-lt"/>
              </a:rPr>
              <a:t>must </a:t>
            </a:r>
            <a:r>
              <a:rPr lang="en-US" altLang="en-US" sz="2200" dirty="0">
                <a:solidFill>
                  <a:srgbClr val="FF9900"/>
                </a:solidFill>
              </a:rPr>
              <a:t>have left </a:t>
            </a:r>
            <a:r>
              <a:rPr lang="en-US" altLang="en-US" sz="2200" b="0" dirty="0">
                <a:latin typeface="+mn-lt"/>
              </a:rPr>
              <a:t>the lights on.</a:t>
            </a:r>
          </a:p>
        </p:txBody>
      </p:sp>
      <p:sp>
        <p:nvSpPr>
          <p:cNvPr id="613382" name="Text Box 6"/>
          <p:cNvSpPr txBox="1">
            <a:spLocks noChangeArrowheads="1"/>
          </p:cNvSpPr>
          <p:nvPr/>
        </p:nvSpPr>
        <p:spPr bwMode="auto">
          <a:xfrm>
            <a:off x="2692401" y="3025776"/>
            <a:ext cx="184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a:solidFill>
                  <a:srgbClr val="FF9900"/>
                </a:solidFill>
              </a:rPr>
              <a:t>Requirement</a:t>
            </a:r>
          </a:p>
        </p:txBody>
      </p:sp>
      <p:sp>
        <p:nvSpPr>
          <p:cNvPr id="613383" name="Text Box 7"/>
          <p:cNvSpPr txBox="1">
            <a:spLocks noChangeArrowheads="1"/>
          </p:cNvSpPr>
          <p:nvPr/>
        </p:nvSpPr>
        <p:spPr bwMode="auto">
          <a:xfrm>
            <a:off x="3886201" y="4191001"/>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en-US">
                <a:solidFill>
                  <a:srgbClr val="FF9900"/>
                </a:solidFill>
              </a:rPr>
              <a:t>Explanation</a:t>
            </a:r>
          </a:p>
        </p:txBody>
      </p:sp>
      <p:pic>
        <p:nvPicPr>
          <p:cNvPr id="61338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7863" y="3810000"/>
            <a:ext cx="1333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Rectangle 12">
            <a:hlinkClick r:id="" action="ppaction://noaction"/>
          </p:cNvPr>
          <p:cNvSpPr>
            <a:spLocks noChangeArrowheads="1"/>
          </p:cNvSpPr>
          <p:nvPr/>
        </p:nvSpPr>
        <p:spPr bwMode="auto">
          <a:xfrm>
            <a:off x="4721225" y="6121401"/>
            <a:ext cx="12509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en-US" altLang="en-US"/>
          </a:p>
        </p:txBody>
      </p:sp>
      <p:cxnSp>
        <p:nvCxnSpPr>
          <p:cNvPr id="12" name="Straight Connector 11"/>
          <p:cNvCxnSpPr/>
          <p:nvPr/>
        </p:nvCxnSpPr>
        <p:spPr>
          <a:xfrm>
            <a:off x="901521" y="1068945"/>
            <a:ext cx="10483403" cy="25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444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13382"/>
                                        </p:tgtEl>
                                        <p:attrNameLst>
                                          <p:attrName>style.visibility</p:attrName>
                                        </p:attrNameLst>
                                      </p:cBhvr>
                                      <p:to>
                                        <p:strVal val="visible"/>
                                      </p:to>
                                    </p:set>
                                    <p:anim calcmode="lin" valueType="num">
                                      <p:cBhvr>
                                        <p:cTn id="7" dur="1000" fill="hold"/>
                                        <p:tgtEl>
                                          <p:spTgt spid="613382"/>
                                        </p:tgtEl>
                                        <p:attrNameLst>
                                          <p:attrName>ppt_w</p:attrName>
                                        </p:attrNameLst>
                                      </p:cBhvr>
                                      <p:tavLst>
                                        <p:tav tm="0">
                                          <p:val>
                                            <p:strVal val="#ppt_w*0.70"/>
                                          </p:val>
                                        </p:tav>
                                        <p:tav tm="100000">
                                          <p:val>
                                            <p:strVal val="#ppt_w"/>
                                          </p:val>
                                        </p:tav>
                                      </p:tavLst>
                                    </p:anim>
                                    <p:anim calcmode="lin" valueType="num">
                                      <p:cBhvr>
                                        <p:cTn id="8" dur="1000" fill="hold"/>
                                        <p:tgtEl>
                                          <p:spTgt spid="613382"/>
                                        </p:tgtEl>
                                        <p:attrNameLst>
                                          <p:attrName>ppt_h</p:attrName>
                                        </p:attrNameLst>
                                      </p:cBhvr>
                                      <p:tavLst>
                                        <p:tav tm="0">
                                          <p:val>
                                            <p:strVal val="#ppt_h"/>
                                          </p:val>
                                        </p:tav>
                                        <p:tav tm="100000">
                                          <p:val>
                                            <p:strVal val="#ppt_h"/>
                                          </p:val>
                                        </p:tav>
                                      </p:tavLst>
                                    </p:anim>
                                    <p:animEffect transition="in" filter="fade">
                                      <p:cBhvr>
                                        <p:cTn id="9" dur="1000"/>
                                        <p:tgtEl>
                                          <p:spTgt spid="613382"/>
                                        </p:tgtEl>
                                      </p:cBhvr>
                                    </p:animEffect>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13380"/>
                                        </p:tgtEl>
                                        <p:attrNameLst>
                                          <p:attrName>style.visibility</p:attrName>
                                        </p:attrNameLst>
                                      </p:cBhvr>
                                      <p:to>
                                        <p:strVal val="visible"/>
                                      </p:to>
                                    </p:set>
                                    <p:animEffect transition="in" filter="wipe(left)">
                                      <p:cBhvr>
                                        <p:cTn id="13" dur="500"/>
                                        <p:tgtEl>
                                          <p:spTgt spid="613380"/>
                                        </p:tgtEl>
                                      </p:cBhvr>
                                    </p:animEffect>
                                  </p:childTnLst>
                                </p:cTn>
                              </p:par>
                            </p:childTnLst>
                          </p:cTn>
                        </p:par>
                        <p:par>
                          <p:cTn id="14" fill="hold" nodeType="afterGroup">
                            <p:stCondLst>
                              <p:cond delay="1500"/>
                            </p:stCondLst>
                            <p:childTnLst>
                              <p:par>
                                <p:cTn id="15" presetID="1" presetClass="entr" presetSubtype="0" fill="hold" nodeType="afterEffect">
                                  <p:stCondLst>
                                    <p:cond delay="0"/>
                                  </p:stCondLst>
                                  <p:childTnLst>
                                    <p:set>
                                      <p:cBhvr>
                                        <p:cTn id="16" dur="1" fill="hold">
                                          <p:stCondLst>
                                            <p:cond delay="499"/>
                                          </p:stCondLst>
                                        </p:cTn>
                                        <p:tgtEl>
                                          <p:spTgt spid="613387"/>
                                        </p:tgtEl>
                                        <p:attrNameLst>
                                          <p:attrName>style.visibility</p:attrName>
                                        </p:attrNameLst>
                                      </p:cBhvr>
                                      <p:to>
                                        <p:strVal val="visible"/>
                                      </p:to>
                                    </p:set>
                                  </p:childTnLst>
                                  <p:subTnLst>
                                    <p:set>
                                      <p:cBhvr override="childStyle">
                                        <p:cTn dur="1" fill="hold" display="0" masterRel="nextClick" afterEffect="1"/>
                                        <p:tgtEl>
                                          <p:spTgt spid="613387"/>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13383"/>
                                        </p:tgtEl>
                                        <p:attrNameLst>
                                          <p:attrName>style.visibility</p:attrName>
                                        </p:attrNameLst>
                                      </p:cBhvr>
                                      <p:to>
                                        <p:strVal val="visible"/>
                                      </p:to>
                                    </p:set>
                                    <p:anim calcmode="lin" valueType="num">
                                      <p:cBhvr>
                                        <p:cTn id="21" dur="1000" fill="hold"/>
                                        <p:tgtEl>
                                          <p:spTgt spid="613383"/>
                                        </p:tgtEl>
                                        <p:attrNameLst>
                                          <p:attrName>ppt_w</p:attrName>
                                        </p:attrNameLst>
                                      </p:cBhvr>
                                      <p:tavLst>
                                        <p:tav tm="0">
                                          <p:val>
                                            <p:strVal val="#ppt_w*0.70"/>
                                          </p:val>
                                        </p:tav>
                                        <p:tav tm="100000">
                                          <p:val>
                                            <p:strVal val="#ppt_w"/>
                                          </p:val>
                                        </p:tav>
                                      </p:tavLst>
                                    </p:anim>
                                    <p:anim calcmode="lin" valueType="num">
                                      <p:cBhvr>
                                        <p:cTn id="22" dur="1000" fill="hold"/>
                                        <p:tgtEl>
                                          <p:spTgt spid="613383"/>
                                        </p:tgtEl>
                                        <p:attrNameLst>
                                          <p:attrName>ppt_h</p:attrName>
                                        </p:attrNameLst>
                                      </p:cBhvr>
                                      <p:tavLst>
                                        <p:tav tm="0">
                                          <p:val>
                                            <p:strVal val="#ppt_h"/>
                                          </p:val>
                                        </p:tav>
                                        <p:tav tm="100000">
                                          <p:val>
                                            <p:strVal val="#ppt_h"/>
                                          </p:val>
                                        </p:tav>
                                      </p:tavLst>
                                    </p:anim>
                                    <p:animEffect transition="in" filter="fade">
                                      <p:cBhvr>
                                        <p:cTn id="23" dur="1000"/>
                                        <p:tgtEl>
                                          <p:spTgt spid="613383"/>
                                        </p:tgtEl>
                                      </p:cBhvr>
                                    </p:animEffect>
                                  </p:childTnLst>
                                </p:cTn>
                              </p:par>
                            </p:childTnLst>
                          </p:cTn>
                        </p:par>
                        <p:par>
                          <p:cTn id="24" fill="hold" nodeType="afterGroup">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13381"/>
                                        </p:tgtEl>
                                        <p:attrNameLst>
                                          <p:attrName>style.visibility</p:attrName>
                                        </p:attrNameLst>
                                      </p:cBhvr>
                                      <p:to>
                                        <p:strVal val="visible"/>
                                      </p:to>
                                    </p:set>
                                    <p:animEffect transition="in" filter="wipe(left)">
                                      <p:cBhvr>
                                        <p:cTn id="27" dur="500"/>
                                        <p:tgtEl>
                                          <p:spTgt spid="613381"/>
                                        </p:tgtEl>
                                      </p:cBhvr>
                                    </p:animEffect>
                                  </p:childTnLst>
                                </p:cTn>
                              </p:par>
                            </p:childTnLst>
                          </p:cTn>
                        </p:par>
                        <p:par>
                          <p:cTn id="28" fill="hold" nodeType="afterGroup">
                            <p:stCondLst>
                              <p:cond delay="1500"/>
                            </p:stCondLst>
                            <p:childTnLst>
                              <p:par>
                                <p:cTn id="29" presetID="55" presetClass="entr" presetSubtype="0" fill="hold" nodeType="afterEffect">
                                  <p:stCondLst>
                                    <p:cond delay="0"/>
                                  </p:stCondLst>
                                  <p:childTnLst>
                                    <p:set>
                                      <p:cBhvr>
                                        <p:cTn id="30" dur="1" fill="hold">
                                          <p:stCondLst>
                                            <p:cond delay="0"/>
                                          </p:stCondLst>
                                        </p:cTn>
                                        <p:tgtEl>
                                          <p:spTgt spid="613384"/>
                                        </p:tgtEl>
                                        <p:attrNameLst>
                                          <p:attrName>style.visibility</p:attrName>
                                        </p:attrNameLst>
                                      </p:cBhvr>
                                      <p:to>
                                        <p:strVal val="visible"/>
                                      </p:to>
                                    </p:set>
                                    <p:anim calcmode="lin" valueType="num">
                                      <p:cBhvr>
                                        <p:cTn id="31" dur="1000" fill="hold"/>
                                        <p:tgtEl>
                                          <p:spTgt spid="613384"/>
                                        </p:tgtEl>
                                        <p:attrNameLst>
                                          <p:attrName>ppt_w</p:attrName>
                                        </p:attrNameLst>
                                      </p:cBhvr>
                                      <p:tavLst>
                                        <p:tav tm="0">
                                          <p:val>
                                            <p:strVal val="#ppt_w*0.70"/>
                                          </p:val>
                                        </p:tav>
                                        <p:tav tm="100000">
                                          <p:val>
                                            <p:strVal val="#ppt_w"/>
                                          </p:val>
                                        </p:tav>
                                      </p:tavLst>
                                    </p:anim>
                                    <p:anim calcmode="lin" valueType="num">
                                      <p:cBhvr>
                                        <p:cTn id="32" dur="1000" fill="hold"/>
                                        <p:tgtEl>
                                          <p:spTgt spid="613384"/>
                                        </p:tgtEl>
                                        <p:attrNameLst>
                                          <p:attrName>ppt_h</p:attrName>
                                        </p:attrNameLst>
                                      </p:cBhvr>
                                      <p:tavLst>
                                        <p:tav tm="0">
                                          <p:val>
                                            <p:strVal val="#ppt_h"/>
                                          </p:val>
                                        </p:tav>
                                        <p:tav tm="100000">
                                          <p:val>
                                            <p:strVal val="#ppt_h"/>
                                          </p:val>
                                        </p:tav>
                                      </p:tavLst>
                                    </p:anim>
                                    <p:animEffect transition="in" filter="fade">
                                      <p:cBhvr>
                                        <p:cTn id="33" dur="1000"/>
                                        <p:tgtEl>
                                          <p:spTgt spid="613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0" grpId="0" animBg="1" autoUpdateAnimBg="0"/>
      <p:bldP spid="613381" grpId="0" animBg="1" autoUpdateAnimBg="0"/>
      <p:bldP spid="613382" grpId="0"/>
      <p:bldP spid="61338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242&quot;&gt;&lt;/object&gt;&lt;object type=&quot;2&quot; unique_id=&quot;10243&quot;&gt;&lt;object type=&quot;3&quot; unique_id=&quot;10244&quot;&gt;&lt;property id=&quot;20148&quot; value=&quot;5&quot;/&gt;&lt;property id=&quot;20300&quot; value=&quot;Slide 1 - &amp;quot;Verb tenses&amp;quot;&quot;/&gt;&lt;property id=&quot;20307&quot; value=&quot;256&quot;/&gt;&lt;/object&gt;&lt;object type=&quot;3&quot; unique_id=&quot;10296&quot;&gt;&lt;property id=&quot;20148&quot; value=&quot;5&quot;/&gt;&lt;property id=&quot;20300&quot; value=&quot;Slide 2 - &amp;quot;Consistency of tense&amp;quot;&quot;/&gt;&lt;property id=&quot;20307&quot; value=&quot;257&quot;/&gt;&lt;/object&gt;&lt;object type=&quot;3&quot; unique_id=&quot;10870&quot;&gt;&lt;property id=&quot;20148&quot; value=&quot;5&quot;/&gt;&lt;property id=&quot;20300&quot; value=&quot;Slide 3 - &amp;quot;Consistency of tense&amp;quot;&quot;/&gt;&lt;property id=&quot;20307&quot; value=&quot;258&quot;/&gt;&lt;/object&gt;&lt;object type=&quot;3&quot; unique_id=&quot;10886&quot;&gt;&lt;property id=&quot;20148&quot; value=&quot;5&quot;/&gt;&lt;property id=&quot;20300&quot; value=&quot;Slide 4 - &amp;quot;Consistency of tense&amp;quot;&quot;/&gt;&lt;property id=&quot;20307&quot; value=&quot;259&quot;/&gt;&lt;/object&gt;&lt;object type=&quot;3&quot; unique_id=&quot;10905&quot;&gt;&lt;property id=&quot;20148&quot; value=&quot;5&quot;/&gt;&lt;property id=&quot;20300&quot; value=&quot;Slide 5 - &amp;quot;Consistency of tense&amp;quot;&quot;/&gt;&lt;property id=&quot;20307&quot; value=&quot;260&quot;/&gt;&lt;/object&gt;&lt;object type=&quot;3&quot; unique_id=&quot;11114&quot;&gt;&lt;property id=&quot;20148&quot; value=&quot;5&quot;/&gt;&lt;property id=&quot;20300&quot; value=&quot;Slide 6 - &amp;quot;Modals&amp;quot;&quot;/&gt;&lt;property id=&quot;20307&quot; value=&quot;261&quot;/&gt;&lt;/object&gt;&lt;object type=&quot;3&quot; unique_id=&quot;11131&quot;&gt;&lt;property id=&quot;20148&quot; value=&quot;5&quot;/&gt;&lt;property id=&quot;20300&quot; value=&quot;Slide 7 - &amp;quot;Modals&amp;quot;&quot;/&gt;&lt;property id=&quot;20307&quot; value=&quot;262&quot;/&gt;&lt;/object&gt;&lt;object type=&quot;3&quot; unique_id=&quot;11150&quot;&gt;&lt;property id=&quot;20148&quot; value=&quot;5&quot;/&gt;&lt;property id=&quot;20300&quot; value=&quot;Slide 8 - &amp;quot;Modals&amp;quot;&quot;/&gt;&lt;property id=&quot;20307&quot; value=&quot;263&quot;/&gt;&lt;/object&gt;&lt;object type=&quot;3&quot; unique_id=&quot;11151&quot;&gt;&lt;property id=&quot;20148&quot; value=&quot;5&quot;/&gt;&lt;property id=&quot;20300&quot; value=&quot;Slide 9 - &amp;quot;Modals&amp;quot;&quot;/&gt;&lt;property id=&quot;20307&quot; value=&quot;264&quot;/&gt;&lt;/object&gt;&lt;object type=&quot;3&quot; unique_id=&quot;11196&quot;&gt;&lt;property id=&quot;20148&quot; value=&quot;5&quot;/&gt;&lt;property id=&quot;20300&quot; value=&quot;Slide 10 - &amp;quot;Modals&amp;quot;&quot;/&gt;&lt;property id=&quot;20307&quot; value=&quot;265&quot;/&gt;&lt;/object&gt;&lt;object type=&quot;3&quot; unique_id=&quot;11221&quot;&gt;&lt;property id=&quot;20148&quot; value=&quot;5&quot;/&gt;&lt;property id=&quot;20300&quot; value=&quot;Slide 11 - &amp;quot;Modals&amp;quot;&quot;/&gt;&lt;property id=&quot;20307&quot; value=&quot;266&quot;/&gt;&lt;/object&gt;&lt;object type=&quot;3&quot; unique_id=&quot;11248&quot;&gt;&lt;property id=&quot;20148&quot; value=&quot;5&quot;/&gt;&lt;property id=&quot;20300&quot; value=&quot;Slide 12 - &amp;quot;Modals&amp;quot;&quot;/&gt;&lt;property id=&quot;20307&quot; value=&quot;267&quot;/&gt;&lt;/object&gt;&lt;object type=&quot;3&quot; unique_id=&quot;11277&quot;&gt;&lt;property id=&quot;20148&quot; value=&quot;5&quot;/&gt;&lt;property id=&quot;20300&quot; value=&quot;Slide 13 - &amp;quot;Modals&amp;quot;&quot;/&gt;&lt;property id=&quot;20307&quot; value=&quot;268&quot;/&gt;&lt;/object&gt;&lt;object type=&quot;3&quot; unique_id=&quot;11308&quot;&gt;&lt;property id=&quot;20148&quot; value=&quot;5&quot;/&gt;&lt;property id=&quot;20300&quot; value=&quot;Slide 14 - &amp;quot;Modals&amp;quot;&quot;/&gt;&lt;property id=&quot;20307&quot; value=&quot;269&quot;/&gt;&lt;/object&gt;&lt;object type=&quot;3&quot; unique_id=&quot;11341&quot;&gt;&lt;property id=&quot;20148&quot; value=&quot;5&quot;/&gt;&lt;property id=&quot;20300&quot; value=&quot;Slide 15 - &amp;quot;Modals&amp;quot;&quot;/&gt;&lt;property id=&quot;20307&quot; value=&quot;27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251</TotalTime>
  <Words>676</Words>
  <Application>Microsoft Office PowerPoint</Application>
  <PresentationFormat>Widescreen</PresentationFormat>
  <Paragraphs>117</Paragraphs>
  <Slides>15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Bookman Old Style</vt:lpstr>
      <vt:lpstr>Calibri</vt:lpstr>
      <vt:lpstr>Rockwell</vt:lpstr>
      <vt:lpstr>Verdana</vt:lpstr>
      <vt:lpstr>Wingdings</vt:lpstr>
      <vt:lpstr>Damask</vt:lpstr>
      <vt:lpstr>Verb tenses</vt:lpstr>
      <vt:lpstr>Consistency of tense</vt:lpstr>
      <vt:lpstr>Consistency of tense</vt:lpstr>
      <vt:lpstr>Consistency of tense</vt:lpstr>
      <vt:lpstr>Consistency of tense</vt:lpstr>
      <vt:lpstr>Modals</vt:lpstr>
      <vt:lpstr>Modals</vt:lpstr>
      <vt:lpstr>Modals</vt:lpstr>
      <vt:lpstr>Modals</vt:lpstr>
      <vt:lpstr>Modals</vt:lpstr>
      <vt:lpstr>Modals</vt:lpstr>
      <vt:lpstr>Modals</vt:lpstr>
      <vt:lpstr>Modals</vt:lpstr>
      <vt:lpstr>Modals</vt:lpstr>
      <vt:lpstr>Modals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Verb tenses</dc:title>
  <dc:creator>Emily Bailey</dc:creator>
  <cp:lastModifiedBy>Emily Bailey</cp:lastModifiedBy>
  <cp:revision>32</cp:revision>
  <dcterms:created xsi:type="dcterms:W3CDTF">2016-04-12T23:34:39Z</dcterms:created>
  <dcterms:modified xsi:type="dcterms:W3CDTF">2016-04-13T03:45:59Z</dcterms:modified>
</cp:coreProperties>
</file>